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8" r:id="rId3"/>
    <p:sldId id="326" r:id="rId4"/>
    <p:sldId id="275" r:id="rId5"/>
    <p:sldId id="331" r:id="rId6"/>
    <p:sldId id="332" r:id="rId7"/>
    <p:sldId id="317" r:id="rId8"/>
    <p:sldId id="319" r:id="rId9"/>
    <p:sldId id="303" r:id="rId10"/>
    <p:sldId id="343" r:id="rId11"/>
    <p:sldId id="304" r:id="rId12"/>
    <p:sldId id="313" r:id="rId13"/>
    <p:sldId id="312" r:id="rId14"/>
    <p:sldId id="338" r:id="rId15"/>
    <p:sldId id="296" r:id="rId16"/>
    <p:sldId id="308" r:id="rId17"/>
    <p:sldId id="306" r:id="rId18"/>
    <p:sldId id="302" r:id="rId19"/>
    <p:sldId id="342" r:id="rId20"/>
    <p:sldId id="309" r:id="rId21"/>
    <p:sldId id="322" r:id="rId22"/>
    <p:sldId id="323" r:id="rId23"/>
    <p:sldId id="314" r:id="rId24"/>
    <p:sldId id="271" r:id="rId25"/>
  </p:sldIdLst>
  <p:sldSz cx="10080625" cy="7559675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21"/>
  </p:normalViewPr>
  <p:slideViewPr>
    <p:cSldViewPr snapToGrid="0" snapToObjects="1">
      <p:cViewPr varScale="1">
        <p:scale>
          <a:sx n="86" d="100"/>
          <a:sy n="86" d="100"/>
        </p:scale>
        <p:origin x="1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6" d="100"/>
        <a:sy n="15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1D825C5-B409-2346-886F-71F9A61253C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BE4F982-8BA9-584F-B6F0-E4996C0A8FCE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CEFDB3F-A3F7-5540-870E-D13A48654EF1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B90B6A-3D10-454E-AB33-DD152FC73C77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BC75229-1F5A-FB4A-9407-B6F55284663D}" type="slidenum">
              <a:t>‹N°›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37893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82B1352-EEB4-8343-92D6-CFDDE6E00C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68866260-BC00-8A42-BBEC-3DA1B862CDB2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endParaRPr lang="fr-FR"/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B2CDA640-7935-CC4F-B957-13F8ED0CB87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CE0832-BF14-174F-8D7A-9F52886BE801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2A0439-6D3E-4C4A-B84B-81607EB4D64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rm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B6C6E0-EB2C-B040-9706-CCAE044D127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rm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E75D1052-E0C5-4140-98CF-79A74375CD32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941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fr-FR" sz="2000" b="0" i="0" u="none" strike="noStrike" kern="1200" cap="none" spc="0" baseline="0">
        <a:solidFill>
          <a:srgbClr val="000000"/>
        </a:solidFill>
        <a:uFillTx/>
        <a:latin typeface="Arial" pitchFamily="18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A10E0312-2DD8-0A45-8AA7-8A1BD14A03F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7575075-6ABD-D746-8C0F-48FC1C2DD919}" type="slidenum">
              <a:t>1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1BB7F43A-3B06-CE40-8D88-E27960AF2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63A69F5D-40BC-3E4F-A0CC-D8B52430DA9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0F084B72-94DB-9A43-8883-0A88A4B328E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8C25601-1B73-C249-B003-287BBA6C3DC7}" type="slidenum">
              <a:t>11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71F42E34-C4E4-A347-BEBF-D1D48415A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01F3A536-F57B-D74A-AF52-060F5B05338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357BD2FC-AEE9-6944-ABD6-2F9923B0B1A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2B338E7-8B53-AA4A-9372-FC98C8749DB5}" type="slidenum">
              <a:t>12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ACD1743A-9D58-894B-A3D3-80AEF7E85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F0FDCE00-211E-A449-A09F-948D844D64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9FBE7C24-687E-1C42-BB1F-A476DBC012F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E61487B-5171-1C45-9A7C-8FE1B3C47806}" type="slidenum">
              <a:t>13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DAF111E2-C7D9-804F-A0AA-ACD1B59D1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047F3292-E87C-5944-98A2-71962109661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1F72B4FB-0980-C045-B46D-18EA00D850F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3B56D17-B80D-FF4A-95F0-5A4D38D2FB50}" type="slidenum">
              <a:t>14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15CFF222-422E-514F-A9A7-45A2999536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B3B1F921-C32B-7147-A2C4-D26E5E49167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207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7E78C96C-86A9-874F-AA8C-263ABDE9A11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DD530C1-91D2-F84C-B861-A852E7151E0C}" type="slidenum">
              <a:t>15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0D421437-E05B-AA40-8B32-AA19DB3CB2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A96478F0-436C-D24C-A49D-5BBAD730E3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68B7D807-DCC0-CE4E-BA2D-B6843ACBC36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F579E25-6552-FA43-822C-6CF6BA81B873}" type="slidenum">
              <a:t>16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C42CE36C-08FD-9346-89B8-894B1708C9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AB41F560-FE39-C04B-B06A-B96D775EEB9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ABAC773B-1C9C-5F4F-851A-7D7A55802AB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31E43C9-1AD9-8745-B28D-B622ECEBBB44}" type="slidenum">
              <a:t>17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E31359F9-6FE7-5A49-A220-134207E74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7CCE163C-3103-4845-A0E0-8964EB5BAF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74E20B8B-6C78-8349-B5D4-7D2E81CD02F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28C0A56-DA3E-3642-93E0-4DFB79C17A97}" type="slidenum">
              <a:t>18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CF37A746-AF2F-8542-908C-5F5F91BAF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F74583EA-78E3-A540-85F7-FD18C00835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4757CAF4-063A-854F-B14B-5EF9797B160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78D587D-2E0D-714A-ADA8-EAC96F73A2DD}" type="slidenum">
              <a:t>19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A440BC99-17F7-C541-91B6-94D2881FD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F3CAAF5F-6D60-F848-94B1-B8D555E5968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571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F28874F2-5F9B-EB47-8011-3B384A9FE4F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BC4FDE-7210-2C4A-B449-C840367A47E6}" type="slidenum">
              <a:t>20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B2DBF37A-91A4-FC40-A5FC-EC10D573E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BB543F2E-F6E3-9543-AF53-BCEE61D107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99D38BF9-115D-214F-9AE3-94ADC0F26C5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9AFBCB0-A7B6-774C-9544-9BFEA98DB3E5}" type="slidenum">
              <a:t>2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629FBE5E-B14D-1241-B510-B20C9CEA56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C5FE7526-2362-B34A-8D9F-5E543BBB1E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F28874F2-5F9B-EB47-8011-3B384A9FE4F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BC4FDE-7210-2C4A-B449-C840367A47E6}" type="slidenum">
              <a:t>21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B2DBF37A-91A4-FC40-A5FC-EC10D573E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BB543F2E-F6E3-9543-AF53-BCEE61D107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510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AA8A77D0-C7B7-C84E-9914-B841BBD9B00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09050A2-5F31-194F-8E90-B131FEBC64D9}" type="slidenum">
              <a:t>22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DDB6CAF7-51F3-C74D-A237-E7E55ABF6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7BE0CD95-47E6-B148-A518-EF49DF1C8D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73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AA8A77D0-C7B7-C84E-9914-B841BBD9B00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09050A2-5F31-194F-8E90-B131FEBC64D9}" type="slidenum">
              <a:t>23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DDB6CAF7-51F3-C74D-A237-E7E55ABF6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7BE0CD95-47E6-B148-A518-EF49DF1C8D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F73D10DB-C9BD-E94A-8FC5-2F0EA2B0D29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C7FB4CB-511F-A947-ACB1-2E6EA0423BF8}" type="slidenum">
              <a:t>24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76840765-825F-FD40-8E99-AE4936BDBD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1EF779F8-6B69-5140-B1D6-AB0AD895E58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1F9FA10E-ABFF-0548-B2E1-584CFEA259D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B6DA33-5A2C-544F-B117-8A55E0ABC606}" type="slidenum">
              <a:t>3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ADBF9580-CF17-4944-BD63-AB6B2D302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BE26F520-5BB0-9743-A05D-8496BC538A6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941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1109556F-0E84-4B44-883B-A04BF5A0981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F40C48A-07EC-AC4B-9C04-F61117DAA3F6}" type="slidenum">
              <a:t>4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227747DD-AAC2-C540-9452-888D927080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8682D518-4523-E149-9855-477B50C9E32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BF3C8DDB-0D35-684F-803E-8975D94BCB4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192EC26-F8AF-1A41-B9DD-EF701536C64C}" type="slidenum">
              <a:t>5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B63C3460-63A7-6F4F-9519-02F1B9CC4B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072C5710-C688-5146-AFCF-9DF4EFCF42C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537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3C32406A-C032-1443-B5AC-7823D95A6A3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B0B2F86-EB04-5C4F-B5E6-819FC022B2F2}" type="slidenum">
              <a:t>6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B22957DE-8722-DA4F-9AA2-CA2352A29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7ED45447-3D4F-604B-8C36-1C95B93082D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916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8F716E2F-72D4-5D44-AFDC-929A25C16FB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6962AF4-D98D-C445-B466-875BBD12A3C8}" type="slidenum">
              <a:t>7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F12A8A03-B0E2-FE4B-8F6B-1B4D7D025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0B155C69-7F80-E747-A522-F472E72F6B4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451D5A9A-FB90-F140-8899-A3280BE200D7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5FD8C20-F4FD-DF48-BCA8-2C3A5400FF90}" type="slidenum">
              <a:t>9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446D3958-56CC-0443-BCD2-55CA90E54C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36F1BE72-BE1B-8A41-8DBB-E707C6E0DB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284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D0AFC607-8418-1547-A974-3726A687C41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A32B0C-3816-0B44-9B0B-EFBC9852FD38}" type="slidenum">
              <a:t>10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Espace réservé de l'image des diapositives 1">
            <a:extLst>
              <a:ext uri="{FF2B5EF4-FFF2-40B4-BE49-F238E27FC236}">
                <a16:creationId xmlns:a16="http://schemas.microsoft.com/office/drawing/2014/main" id="{C92DBB0F-15CE-0F4D-BA7C-95AF01DA06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Espace réservé des commentaires 2">
            <a:extLst>
              <a:ext uri="{FF2B5EF4-FFF2-40B4-BE49-F238E27FC236}">
                <a16:creationId xmlns:a16="http://schemas.microsoft.com/office/drawing/2014/main" id="{CE733F80-697F-F741-A143-FBDF9818F3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43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6923DD-E3A8-5444-B42E-448046BED6F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3515FA-1322-844F-861F-67DA4DB3D62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8FD65D-5295-CE43-B099-2F9CF66CB75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1EA9B0-A193-FC4E-90D2-012FA800F71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FEABA0-44FA-E04D-9E27-0FE6AF7361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9A8CE2-8F4C-FA48-A916-1809C4A90F4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644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A495FE-2686-174B-B602-AC9DE8DBAE5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C3A446C-AAAD-0646-81AB-8A32B54067C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2B5B25-A70C-DA4D-AD9B-02204A1EAB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FB3C87-2EAD-604C-8826-CB86B8884CE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DD314B-5232-A444-A195-A13D9E43590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44559F-09AE-594D-A269-AE4398F08BE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81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B37FBC9-288D-A24E-8F0F-8910FB97BB7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645635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05D026A-1ECB-5643-BAA3-2E8DAE96325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645635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2B1F7F-3CE2-0C4A-B656-F00CFCC78BE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F039B6-D84F-E14B-9ADC-D31662AA74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9E6D02-A639-DC4E-80C5-280C9A6A6B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1C0ABC-4D9B-7544-98C0-B0F434A1CE7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86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F1D3E2-E2C8-D344-820B-0370FFFFE81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371581-9E6E-AE4F-8D37-19454A5CFB8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B28C14-2E0F-5A49-B809-64466A2C0E0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90F4EC-038E-0B4D-B22A-55381CB3E7D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3EE9FB-DCC3-664E-A56C-3EF48011E3B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9B421D-56AB-DC40-B5F2-820A0D1397E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563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4EC7FC-E60D-8A4D-9ADC-9B5E3CBD22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75928A-F256-0D47-8821-FC7523F715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B6F7A0-5730-AD41-A6D9-284A397B0A6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8AE64B-D72A-D84D-9D3F-FB3714855C5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25B33A-55E6-BB44-BC80-B4D913CCD0E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BC6845-E16D-114B-B3D2-D804B279549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38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0085AF-3E5F-6B40-B772-6EC4BC9D369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4524F0-BB81-F741-B35B-6334A007BF9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95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00CEE9-A8BF-FB4E-B023-09723169FEB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9895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040402-A25D-1549-B4C4-C84A0BAEF11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1B34DB-B4F3-3643-B0CC-5731434A29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9AF2B6-316E-BC44-9ECF-DC1ABB3684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413B84-A00F-2440-A863-A7DEE2D21F1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503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23B237-3560-204F-916C-132A98CE99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F6A15A-6297-9D4E-86A0-6CFBFD55F2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34607A-DE26-0244-8010-5FF608AE723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C99475-D6C7-A745-A8E0-00D96286563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222CEA4-4D7C-184C-9AD9-B77891236CD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AA174CB-ED42-E54E-9642-9C2ECC9AFFA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EE3D2BE-77D2-3948-9B26-D55B4CDC96C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A89FB47-43E6-E545-AE0B-3616A22586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5E212E-10D0-B64C-89A6-E855870AC0A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153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DF025-808B-7949-B6D3-CF040708D73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81154D-185D-844C-8DEE-57EC03FFDB6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CA789D3-A1E2-414E-9952-FC48FD939D0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307A14-A2D0-2144-9B67-96FC3E4319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EB7663-31C8-C948-ACE8-603EBF3ADBC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96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57D421-443B-B64F-B742-25E361E12AB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C0BD34-76DD-3A43-B6CF-D0C7F8D0FF8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467D94-AC2D-A743-B862-F0B5EA7DACB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97D37D-42BC-B543-9702-19E9683CE5A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98015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E1778-52B2-DC4E-A0B2-74A423805D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0C8A1E-9FE1-0E4D-8A14-D5C2E58DFDF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8279A2-9C9A-A54F-A00B-A45584941A4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DFC54D-5DC1-7445-86FD-702DF7C79DA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3D9E0E-680F-4C49-8645-7B08949DBDD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5989E7-585E-DB48-B649-3294AA717A4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D83937-51CF-7343-99DE-233120FE1FF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7952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3BDB-E390-764D-A301-FC31C8EF8E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4304F6-B440-CA42-91B2-6CDF488361AD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 lang="fr-BE"/>
            </a:lvl1pPr>
          </a:lstStyle>
          <a:p>
            <a:pPr lvl="0"/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349E7F-E0F2-644D-9579-7497F50489E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5E1C39-109B-AA41-B1A7-F2B28B1E16F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2B261D-BD25-2C40-B0A5-43A7D60DAB0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D83418-BC3C-644B-8FA7-F449CFA9FA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BD6ED3-D343-8E46-9BE2-99502F78884D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923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D5DBFC9-6DD7-644E-A228-84DDAC9C3D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rmAutofit/>
          </a:bodyPr>
          <a:lstStyle/>
          <a:p>
            <a:pPr lvl="0"/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EC10F5-EA45-D74E-9DFC-3B25ADBC6C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9071643" cy="4989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3CFC8B-5F27-0D43-8875-5CF4D82DAF5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36972F-FAEC-1249-ABD6-03233A02A2A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rm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62CFA2-2B2F-EA48-B0E9-C3F4EE05C96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06379FAC-29E1-7846-AEA1-43549A5E6DB0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fr-FR" sz="4400" b="0" i="0" u="none" strike="noStrike" kern="1200" cap="none" spc="0" baseline="0">
          <a:solidFill>
            <a:srgbClr val="000000"/>
          </a:solidFill>
          <a:uFillTx/>
          <a:latin typeface="Arial" pitchFamily="18"/>
          <a:cs typeface="Mangal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fr-FR" sz="3200" b="0" i="0" u="none" strike="noStrike" kern="1200" cap="none" spc="0" baseline="0">
          <a:solidFill>
            <a:srgbClr val="000000"/>
          </a:solidFill>
          <a:uFillTx/>
          <a:latin typeface="Arial" pitchFamily="18"/>
          <a:cs typeface="Mangal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5" Type="http://schemas.microsoft.com/office/2007/relationships/media" Target="../media/media2.mp3"/><Relationship Id="rId10" Type="http://schemas.openxmlformats.org/officeDocument/2006/relationships/image" Target="../media/image2.PNG"/><Relationship Id="rId4" Type="http://schemas.openxmlformats.org/officeDocument/2006/relationships/audio" Target="../media/media3.mp3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openxmlformats.org/officeDocument/2006/relationships/image" Target="../media/image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openxmlformats.org/officeDocument/2006/relationships/image" Target="../media/image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image" Target="../media/image8.emf"/><Relationship Id="rId2" Type="http://schemas.openxmlformats.org/officeDocument/2006/relationships/audio" Target="win.mp3" TargetMode="External"/><Relationship Id="rId1" Type="http://schemas.microsoft.com/office/2007/relationships/media" Target="win.mp3" TargetMode="Externa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.mp3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5" Type="http://schemas.microsoft.com/office/2007/relationships/media" Target="../media/media2.mp3"/><Relationship Id="rId10" Type="http://schemas.openxmlformats.org/officeDocument/2006/relationships/image" Target="../media/image2.PNG"/><Relationship Id="rId4" Type="http://schemas.openxmlformats.org/officeDocument/2006/relationships/audio" Target="../media/media3.mp3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i_veut_gagner_des_millions_-_musique_du_gnrique_VERSION_LONGUE_tf1">
            <a:extLst>
              <a:ext uri="{FF2B5EF4-FFF2-40B4-BE49-F238E27FC236}">
                <a16:creationId xmlns:a16="http://schemas.microsoft.com/office/drawing/2014/main" id="{B15677A3-31C4-DC44-A672-7057A3ADB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454" y="52263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extLst>
              <a:ext uri="{FF2B5EF4-FFF2-40B4-BE49-F238E27FC236}">
                <a16:creationId xmlns:a16="http://schemas.microsoft.com/office/drawing/2014/main" id="{AB7558F3-97D9-744D-8D23-FF246F71D8D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060" t="10403" r="18503" b="11596"/>
          <a:stretch>
            <a:fillRect/>
          </a:stretch>
        </p:blipFill>
        <p:spPr>
          <a:xfrm>
            <a:off x="1613650" y="-8869"/>
            <a:ext cx="7418335" cy="74543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52294DBB-27E7-504D-BBFB-B5CF6960BF00}"/>
              </a:ext>
            </a:extLst>
          </p:cNvPr>
          <p:cNvSpPr/>
          <p:nvPr/>
        </p:nvSpPr>
        <p:spPr>
          <a:xfrm>
            <a:off x="2097743" y="3364333"/>
            <a:ext cx="6490447" cy="923333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5400" b="1" dirty="0" err="1">
                <a:solidFill>
                  <a:srgbClr val="FFFFFF"/>
                </a:solidFill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54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F30C30DC-B7D6-9D49-A475-FA8941782B1E}"/>
              </a:ext>
            </a:extLst>
          </p:cNvPr>
          <p:cNvSpPr/>
          <p:nvPr/>
        </p:nvSpPr>
        <p:spPr>
          <a:xfrm>
            <a:off x="1151997" y="2664003"/>
            <a:ext cx="7920002" cy="935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 lnSpcReduction="10000"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Welche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Voraussetzungen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müssen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erfüllt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sein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um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bei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den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kern="0" dirty="0" err="1">
                <a:solidFill>
                  <a:srgbClr val="FFFFFF"/>
                </a:solidFill>
                <a:latin typeface="Calibri"/>
                <a:ea typeface=""/>
                <a:cs typeface=""/>
              </a:rPr>
              <a:t>Region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alwahlen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kandidieren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zu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können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? </a:t>
            </a:r>
            <a:endParaRPr lang="fr-BE" sz="24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"/>
              <a:cs typeface=""/>
            </a:endParaRP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6476E8D4-F229-4148-81DB-147A7F40ED7E}"/>
              </a:ext>
            </a:extLst>
          </p:cNvPr>
          <p:cNvSpPr txBox="1"/>
          <p:nvPr/>
        </p:nvSpPr>
        <p:spPr>
          <a:xfrm>
            <a:off x="4721038" y="791998"/>
            <a:ext cx="416412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C000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7   </a:t>
            </a:r>
            <a:r>
              <a:rPr lang="en-GB" sz="2400" b="0" i="0" u="none" strike="noStrike" kern="1200" cap="none" spc="0" baseline="0" dirty="0">
                <a:solidFill>
                  <a:srgbClr val="FFC000"/>
                </a:solidFill>
                <a:uFillTx/>
                <a:latin typeface="Wingdings" pitchFamily="18"/>
                <a:ea typeface="Wingdings" pitchFamily="2"/>
                <a:cs typeface="Wingdings" pitchFamily="2"/>
              </a:rPr>
              <a:t> </a:t>
            </a:r>
            <a:r>
              <a:rPr lang="en-GB" sz="2400" b="0" i="0" u="none" strike="noStrike" kern="1200" cap="none" spc="0" baseline="0" dirty="0">
                <a:solidFill>
                  <a:srgbClr val="FFC000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€</a:t>
            </a:r>
            <a:r>
              <a:rPr lang="en-GB" sz="2400" b="0" i="0" u="none" strike="noStrike" kern="0" cap="none" spc="0" baseline="0" dirty="0">
                <a:solidFill>
                  <a:srgbClr val="FFC000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</a:t>
            </a:r>
            <a:r>
              <a:rPr lang="en-GB" sz="2400" kern="0" dirty="0">
                <a:solidFill>
                  <a:srgbClr val="FFC000"/>
                </a:solidFill>
                <a:latin typeface="Arial Black" pitchFamily="34"/>
                <a:ea typeface="Lucida Sans Unicode" pitchFamily="2"/>
                <a:cs typeface="Mangal" pitchFamily="2"/>
              </a:rPr>
              <a:t>8</a:t>
            </a:r>
            <a:r>
              <a:rPr lang="en-GB" sz="2400" b="0" i="0" u="none" strike="noStrike" kern="1200" cap="none" spc="0" baseline="0" dirty="0">
                <a:solidFill>
                  <a:srgbClr val="FFC000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000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B13CE243-5F4B-E447-8553-FD85BC657D50}"/>
              </a:ext>
            </a:extLst>
          </p:cNvPr>
          <p:cNvSpPr/>
          <p:nvPr/>
        </p:nvSpPr>
        <p:spPr>
          <a:xfrm>
            <a:off x="1151996" y="3779836"/>
            <a:ext cx="3999485" cy="16886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 fontScale="92500" lnSpcReduction="10000"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Belgische</a:t>
            </a: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Staats</a:t>
            </a: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-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dirty="0" err="1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b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ürgerschaft</a:t>
            </a: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; 18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Jahre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; in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Belgien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wohnhaft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sein;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In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Besitz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der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bürgerlichen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und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politischen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Rechte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sein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8B816462-4459-ED42-B0A2-52BF9FE2EBA4}"/>
              </a:ext>
            </a:extLst>
          </p:cNvPr>
          <p:cNvSpPr/>
          <p:nvPr/>
        </p:nvSpPr>
        <p:spPr>
          <a:xfrm>
            <a:off x="5414967" y="5648302"/>
            <a:ext cx="3657033" cy="168525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D. 18 Jahre; Mitglied einer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politischen Partei;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In Besitz der bürgerlichen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und politischen Rechte sein</a:t>
            </a: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3EFBEA39-4E02-3B4A-9574-DBBD1A3169DD}"/>
              </a:ext>
            </a:extLst>
          </p:cNvPr>
          <p:cNvSpPr/>
          <p:nvPr/>
        </p:nvSpPr>
        <p:spPr>
          <a:xfrm>
            <a:off x="5414967" y="3779836"/>
            <a:ext cx="3657033" cy="16886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 fontScale="92500" lnSpcReduction="10000"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C-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Belgische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Staats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-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Bürgerschaft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; 21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Jahre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; in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der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Region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wohnhaft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sein;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In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Besitz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der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bürgerlichen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und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politischen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Rechte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sein</a:t>
            </a: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DD284779-762E-7B42-B8AF-EFB39C7D52D0}"/>
              </a:ext>
            </a:extLst>
          </p:cNvPr>
          <p:cNvSpPr/>
          <p:nvPr/>
        </p:nvSpPr>
        <p:spPr>
          <a:xfrm>
            <a:off x="1151997" y="5648302"/>
            <a:ext cx="4002712" cy="168525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 fontScale="92500" lnSpcReduction="20000"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B- </a:t>
            </a:r>
            <a:r>
              <a:rPr lang="fr-BE" sz="2400" dirty="0" err="1">
                <a:solidFill>
                  <a:schemeClr val="bg1"/>
                </a:solidFill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B</a:t>
            </a:r>
            <a:r>
              <a:rPr lang="fr-B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elgische</a:t>
            </a:r>
            <a:r>
              <a:rPr lang="fr-B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Staats</a:t>
            </a:r>
            <a:r>
              <a:rPr lang="fr-B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fr-B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bürgerschaft</a:t>
            </a:r>
            <a:r>
              <a:rPr lang="fr-B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18 </a:t>
            </a:r>
            <a:r>
              <a:rPr lang="fr-B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Jahre</a:t>
            </a:r>
            <a:r>
              <a:rPr lang="fr-B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fr-B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einer</a:t>
            </a:r>
            <a:r>
              <a:rPr lang="fr-B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B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Gemeinde</a:t>
            </a:r>
            <a:r>
              <a:rPr lang="fr-B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fr-B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fr-B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wohnen</a:t>
            </a:r>
            <a:r>
              <a:rPr lang="fr-B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fr-B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r-B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Besitz</a:t>
            </a:r>
            <a:r>
              <a:rPr lang="fr-B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fr-B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bürgerlichen</a:t>
            </a:r>
            <a:r>
              <a:rPr lang="fr-B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B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fr-B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politischenRechte</a:t>
            </a:r>
            <a:r>
              <a:rPr lang="fr-B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sein</a:t>
            </a:r>
            <a:endParaRPr lang="fr-FR" sz="2200" b="0" i="0" u="none" strike="noStrike" kern="0" cap="none" spc="0" baseline="0" dirty="0">
              <a:solidFill>
                <a:schemeClr val="bg1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B5C30248-5C93-0741-B6EF-5E1E8D589FE5}"/>
              </a:ext>
            </a:extLst>
          </p:cNvPr>
          <p:cNvSpPr/>
          <p:nvPr/>
        </p:nvSpPr>
        <p:spPr>
          <a:xfrm>
            <a:off x="1151996" y="5648302"/>
            <a:ext cx="3999485" cy="168525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Autofit/>
          </a:bodyPr>
          <a:lstStyle/>
          <a:p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B- </a:t>
            </a:r>
            <a:r>
              <a:rPr lang="fr-BE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B</a:t>
            </a:r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elgische</a:t>
            </a: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Staats</a:t>
            </a: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bürgerschaft</a:t>
            </a: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, 18 </a:t>
            </a:r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Jahre</a:t>
            </a: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einer</a:t>
            </a: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Gemeinde</a:t>
            </a: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wohnen</a:t>
            </a: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Besitz</a:t>
            </a: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bürgerlichen</a:t>
            </a: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politischenRechte</a:t>
            </a: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 sein </a:t>
            </a:r>
          </a:p>
        </p:txBody>
      </p:sp>
      <p:pic>
        <p:nvPicPr>
          <p:cNvPr id="9" name="1000_Win_-_Who_Wants_to_Be_a_Millionaire">
            <a:extLst>
              <a:ext uri="{FF2B5EF4-FFF2-40B4-BE49-F238E27FC236}">
                <a16:creationId xmlns:a16="http://schemas.microsoft.com/office/drawing/2014/main" id="{95569BE1-7DCF-9B46-816B-D14852E58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3FCDE329-54D2-B445-B57C-C9DDF1FE44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0059A024-E4EC-BD46-B5E6-B5B7E867A87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43C2D33A-DAF6-884D-8C2A-10A6DEA12299}"/>
              </a:ext>
            </a:extLst>
          </p:cNvPr>
          <p:cNvSpPr/>
          <p:nvPr/>
        </p:nvSpPr>
        <p:spPr>
          <a:xfrm>
            <a:off x="1212572" y="1101440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47064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4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3D0099BC-14D4-834B-943D-17A04C7AAF40}"/>
              </a:ext>
            </a:extLst>
          </p:cNvPr>
          <p:cNvSpPr/>
          <p:nvPr/>
        </p:nvSpPr>
        <p:spPr>
          <a:xfrm>
            <a:off x="1151997" y="2448004"/>
            <a:ext cx="7920002" cy="115199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Wenn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ein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Staat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wie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Belgien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in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verschiedenen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« 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Teilstaaten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»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unterteilt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ist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,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nennt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man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das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: 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2D74747A-7008-3C47-813E-D0BCB0320F79}"/>
              </a:ext>
            </a:extLst>
          </p:cNvPr>
          <p:cNvSpPr txBox="1"/>
          <p:nvPr/>
        </p:nvSpPr>
        <p:spPr>
          <a:xfrm>
            <a:off x="4721038" y="791998"/>
            <a:ext cx="416412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C000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8   </a:t>
            </a:r>
            <a:r>
              <a:rPr lang="en-GB" sz="2400" b="0" i="0" u="none" strike="noStrike" kern="1200" cap="none" spc="0" baseline="0" dirty="0">
                <a:solidFill>
                  <a:srgbClr val="FFC000"/>
                </a:solidFill>
                <a:uFillTx/>
                <a:latin typeface="Wingdings" pitchFamily="18"/>
                <a:ea typeface="Wingdings" pitchFamily="2"/>
                <a:cs typeface="Wingdings" pitchFamily="2"/>
              </a:rPr>
              <a:t> </a:t>
            </a:r>
            <a:r>
              <a:rPr lang="en-GB" sz="2400" b="0" i="0" u="none" strike="noStrike" kern="1200" cap="none" spc="0" baseline="0" dirty="0">
                <a:solidFill>
                  <a:srgbClr val="FFC000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€</a:t>
            </a:r>
            <a:r>
              <a:rPr lang="en-GB" sz="2400" b="0" i="0" u="none" strike="noStrike" kern="0" cap="none" spc="0" baseline="0" dirty="0">
                <a:solidFill>
                  <a:srgbClr val="FFC000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1</a:t>
            </a:r>
            <a:r>
              <a:rPr lang="en-GB" sz="2400" b="0" i="0" u="none" strike="noStrike" kern="1200" cap="none" spc="0" baseline="0" dirty="0">
                <a:solidFill>
                  <a:srgbClr val="FFC000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0 000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3DDB29B3-63CE-6D4E-9754-0E7E1096A943}"/>
              </a:ext>
            </a:extLst>
          </p:cNvPr>
          <p:cNvSpPr/>
          <p:nvPr/>
        </p:nvSpPr>
        <p:spPr>
          <a:xfrm>
            <a:off x="1151997" y="3779836"/>
            <a:ext cx="3691460" cy="16886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Kommunismus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E21E09F6-B4DD-0948-B4CC-51AD5F486C26}"/>
              </a:ext>
            </a:extLst>
          </p:cNvPr>
          <p:cNvSpPr/>
          <p:nvPr/>
        </p:nvSpPr>
        <p:spPr>
          <a:xfrm>
            <a:off x="5414967" y="5821564"/>
            <a:ext cx="3657033" cy="151199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D. Union</a:t>
            </a: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4E54993B-80B6-E641-AE8F-1927B8CA9C5F}"/>
              </a:ext>
            </a:extLst>
          </p:cNvPr>
          <p:cNvSpPr/>
          <p:nvPr/>
        </p:nvSpPr>
        <p:spPr>
          <a:xfrm>
            <a:off x="5414967" y="3779836"/>
            <a:ext cx="3657033" cy="16886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C-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Separatismus</a:t>
            </a:r>
            <a:endParaRPr lang="fr-FR" sz="2200" b="0" i="0" u="none" strike="noStrike" kern="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EB55D738-E5B3-CE48-B72D-C45594947AAD}"/>
              </a:ext>
            </a:extLst>
          </p:cNvPr>
          <p:cNvSpPr/>
          <p:nvPr/>
        </p:nvSpPr>
        <p:spPr>
          <a:xfrm>
            <a:off x="1151997" y="5821884"/>
            <a:ext cx="3691460" cy="15116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Föderalismus</a:t>
            </a:r>
            <a:endParaRPr lang="fr-FR" sz="2200" b="0" i="0" u="none" strike="noStrike" kern="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4A6737E8-FDD1-3342-A794-5F3BADD52C1B}"/>
              </a:ext>
            </a:extLst>
          </p:cNvPr>
          <p:cNvSpPr/>
          <p:nvPr/>
        </p:nvSpPr>
        <p:spPr>
          <a:xfrm>
            <a:off x="1155224" y="5821884"/>
            <a:ext cx="3688233" cy="15116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</a:t>
            </a:r>
            <a:r>
              <a:rPr lang="fr-FR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Föderalismus</a:t>
            </a:r>
            <a:endParaRPr lang="fr-FR" sz="2200" b="0" i="0" u="none" strike="noStrike" kern="0" cap="none" spc="0" baseline="0" dirty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9" name="1000_Win_-_Who_Wants_to_Be_a_Millionaire">
            <a:extLst>
              <a:ext uri="{FF2B5EF4-FFF2-40B4-BE49-F238E27FC236}">
                <a16:creationId xmlns:a16="http://schemas.microsoft.com/office/drawing/2014/main" id="{7B931B63-6631-9048-9A05-03D90FDA1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3360E031-BF4F-004B-A507-790611C710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902E1628-9687-BE46-9FA5-425B523747C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36EF486E-E373-EA4D-B4D1-98B3BD40BAF8}"/>
              </a:ext>
            </a:extLst>
          </p:cNvPr>
          <p:cNvSpPr/>
          <p:nvPr/>
        </p:nvSpPr>
        <p:spPr>
          <a:xfrm>
            <a:off x="1245897" y="1168351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4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73FF31A0-9704-424E-841E-27B1F8AF53DF}"/>
              </a:ext>
            </a:extLst>
          </p:cNvPr>
          <p:cNvSpPr/>
          <p:nvPr/>
        </p:nvSpPr>
        <p:spPr>
          <a:xfrm>
            <a:off x="243068" y="2766349"/>
            <a:ext cx="9572264" cy="83365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Politiker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die in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einem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Parlament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sng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nicht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in der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Mehr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heit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sitzen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,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nennt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man…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EC205C6D-CCE6-7E4D-9B53-299600CDB560}"/>
              </a:ext>
            </a:extLst>
          </p:cNvPr>
          <p:cNvSpPr txBox="1"/>
          <p:nvPr/>
        </p:nvSpPr>
        <p:spPr>
          <a:xfrm>
            <a:off x="4721038" y="791998"/>
            <a:ext cx="4465819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 </a:t>
            </a:r>
            <a:r>
              <a:rPr lang="en-GB" sz="2400" dirty="0">
                <a:solidFill>
                  <a:srgbClr val="FF950E"/>
                </a:solidFill>
                <a:latin typeface="Arial Black" pitchFamily="34"/>
                <a:ea typeface="Lucida Sans Unicode" pitchFamily="2"/>
                <a:cs typeface="Mangal" pitchFamily="2"/>
              </a:rPr>
              <a:t>9</a:t>
            </a:r>
            <a:r>
              <a:rPr lang="en-GB" sz="2400" b="0" i="0" u="none" strike="noStrike" kern="1200" cap="none" spc="0" baseline="0" dirty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</a:t>
            </a: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Wingdings" pitchFamily="18"/>
                <a:ea typeface="Lucida Sans Unicode" pitchFamily="2"/>
                <a:cs typeface="Mangal" pitchFamily="2"/>
              </a:rPr>
              <a:t> </a:t>
            </a:r>
            <a:r>
              <a:rPr lang="en-GB" sz="2400" b="0" i="0" u="none" strike="noStrike" kern="1200" cap="none" spc="0" baseline="0" dirty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€ </a:t>
            </a:r>
            <a:r>
              <a:rPr lang="en-GB" sz="2400" kern="0" dirty="0">
                <a:solidFill>
                  <a:srgbClr val="FF950E"/>
                </a:solidFill>
                <a:latin typeface="Arial Black" pitchFamily="34"/>
                <a:ea typeface="Lucida Sans Unicode" pitchFamily="2"/>
                <a:cs typeface="Mangal" pitchFamily="2"/>
              </a:rPr>
              <a:t>15 </a:t>
            </a:r>
            <a:r>
              <a:rPr lang="en-GB" sz="2400" b="0" i="0" u="none" strike="noStrike" kern="1200" cap="none" spc="0" baseline="0" dirty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000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FDD73ACE-7101-7946-BC2B-ABF4D6F6A23E}"/>
              </a:ext>
            </a:extLst>
          </p:cNvPr>
          <p:cNvSpPr/>
          <p:nvPr/>
        </p:nvSpPr>
        <p:spPr>
          <a:xfrm>
            <a:off x="1151997" y="4176000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Opposition</a:t>
            </a: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BB033E5B-7F33-A044-ADF2-4E04F737D3E4}"/>
              </a:ext>
            </a:extLst>
          </p:cNvPr>
          <p:cNvSpPr/>
          <p:nvPr/>
        </p:nvSpPr>
        <p:spPr>
          <a:xfrm>
            <a:off x="5414967" y="5255998"/>
            <a:ext cx="3771899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D- Loser</a:t>
            </a: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8692533E-AC17-5E46-98A3-BAB58746EFF3}"/>
              </a:ext>
            </a:extLst>
          </p:cNvPr>
          <p:cNvSpPr/>
          <p:nvPr/>
        </p:nvSpPr>
        <p:spPr>
          <a:xfrm>
            <a:off x="5414967" y="4176000"/>
            <a:ext cx="365703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C- </a:t>
            </a:r>
            <a:r>
              <a:rPr lang="fr-FR" sz="2200" b="0" i="0" u="none" strike="noStrike" kern="1200" cap="none" spc="0" baseline="0" dirty="0" err="1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Gegner</a:t>
            </a:r>
            <a:endParaRPr lang="fr-FR" sz="2200" b="0" i="0" u="none" strike="noStrike" kern="1200" cap="none" spc="0" baseline="0" dirty="0">
              <a:solidFill>
                <a:srgbClr val="F2F2F2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F792FF71-8E8F-7C4B-B4AA-D88C6137AC56}"/>
              </a:ext>
            </a:extLst>
          </p:cNvPr>
          <p:cNvSpPr/>
          <p:nvPr/>
        </p:nvSpPr>
        <p:spPr>
          <a:xfrm>
            <a:off x="1151997" y="5255998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Koalition</a:t>
            </a: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B257E60B-DDFC-FB47-AC60-11494EEC40CC}"/>
              </a:ext>
            </a:extLst>
          </p:cNvPr>
          <p:cNvSpPr/>
          <p:nvPr/>
        </p:nvSpPr>
        <p:spPr>
          <a:xfrm>
            <a:off x="1151997" y="4189252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Opposition</a:t>
            </a:r>
          </a:p>
        </p:txBody>
      </p:sp>
      <p:pic>
        <p:nvPicPr>
          <p:cNvPr id="9" name="1000_Win_-_Who_Wants_to_Be_a_Millionaire">
            <a:extLst>
              <a:ext uri="{FF2B5EF4-FFF2-40B4-BE49-F238E27FC236}">
                <a16:creationId xmlns:a16="http://schemas.microsoft.com/office/drawing/2014/main" id="{1EE91B30-EC82-1D41-A7D4-F4CC5BDA6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9A38594A-363B-204D-8BC9-FAF2240243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1765C5B9-DE16-F843-9E78-CFDDFC93B7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251E038A-B91D-444B-B7B2-25396DD1C4D3}"/>
              </a:ext>
            </a:extLst>
          </p:cNvPr>
          <p:cNvSpPr/>
          <p:nvPr/>
        </p:nvSpPr>
        <p:spPr>
          <a:xfrm>
            <a:off x="1245896" y="1101259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4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C553C641-5316-C94A-BF81-6F0EBE0C98F6}"/>
              </a:ext>
            </a:extLst>
          </p:cNvPr>
          <p:cNvSpPr/>
          <p:nvPr/>
        </p:nvSpPr>
        <p:spPr>
          <a:xfrm>
            <a:off x="1151997" y="2664003"/>
            <a:ext cx="7920002" cy="935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 lnSpcReduction="10000"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Wenn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nach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den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Wahlen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keine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Partei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alleine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50% der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Stimmen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+ 1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erhält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… </a:t>
            </a:r>
            <a:endParaRPr lang="fr-BE" sz="24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"/>
              <a:cs typeface=""/>
            </a:endParaRP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D2239553-4DD2-2A4C-97B6-FA5974248B22}"/>
              </a:ext>
            </a:extLst>
          </p:cNvPr>
          <p:cNvSpPr txBox="1"/>
          <p:nvPr/>
        </p:nvSpPr>
        <p:spPr>
          <a:xfrm>
            <a:off x="4721038" y="791998"/>
            <a:ext cx="416412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chemeClr val="bg1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10   € </a:t>
            </a:r>
            <a:r>
              <a:rPr lang="en-GB" sz="2400" dirty="0">
                <a:solidFill>
                  <a:schemeClr val="bg1"/>
                </a:solidFill>
                <a:latin typeface="Arial Black" pitchFamily="34"/>
                <a:ea typeface="Lucida Sans Unicode" pitchFamily="2"/>
                <a:cs typeface="Mangal" pitchFamily="2"/>
              </a:rPr>
              <a:t>2</a:t>
            </a:r>
            <a:r>
              <a:rPr lang="en-GB" sz="2400" b="0" i="0" u="none" strike="noStrike" kern="1200" cap="none" spc="0" baseline="0" dirty="0">
                <a:solidFill>
                  <a:schemeClr val="bg1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0 000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89AF7AB7-202A-B747-8A04-CC26D5E7C297}"/>
              </a:ext>
            </a:extLst>
          </p:cNvPr>
          <p:cNvSpPr/>
          <p:nvPr/>
        </p:nvSpPr>
        <p:spPr>
          <a:xfrm>
            <a:off x="1151997" y="3960010"/>
            <a:ext cx="3888312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muss nochmals gewählt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werden</a:t>
            </a: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E3DF111B-32FD-1047-943A-B253946D1D8E}"/>
              </a:ext>
            </a:extLst>
          </p:cNvPr>
          <p:cNvSpPr/>
          <p:nvPr/>
        </p:nvSpPr>
        <p:spPr>
          <a:xfrm>
            <a:off x="5414967" y="5615997"/>
            <a:ext cx="3657033" cy="11358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D-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estimmt</a:t>
            </a: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der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König</a:t>
            </a: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wer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Minister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wird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10734BAE-243D-1444-9796-9203DD0A10CB}"/>
              </a:ext>
            </a:extLst>
          </p:cNvPr>
          <p:cNvSpPr/>
          <p:nvPr/>
        </p:nvSpPr>
        <p:spPr>
          <a:xfrm>
            <a:off x="5414967" y="3888001"/>
            <a:ext cx="3657033" cy="155357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 lnSpcReduction="10000"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C- Müssen die Parteien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eine Koalition bilden um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die Mehrheit der Sitze zu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erreichen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200" b="1" i="0" u="none" strike="noStrike" kern="0" cap="none" spc="0" baseline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C7189946-C176-1C42-8A55-E1485E95B795}"/>
              </a:ext>
            </a:extLst>
          </p:cNvPr>
          <p:cNvSpPr/>
          <p:nvPr/>
        </p:nvSpPr>
        <p:spPr>
          <a:xfrm>
            <a:off x="1151997" y="5615997"/>
            <a:ext cx="3691460" cy="11358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 lnSpcReduction="10000"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</a:t>
            </a: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</a:t>
            </a: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ekommt die Partei mit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den meisten Stimmen die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Vollmacht</a:t>
            </a:r>
            <a:endParaRPr lang="fr-FR" sz="22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750181C9-D1EF-DF43-96E8-046567795FF1}"/>
              </a:ext>
            </a:extLst>
          </p:cNvPr>
          <p:cNvSpPr/>
          <p:nvPr/>
        </p:nvSpPr>
        <p:spPr>
          <a:xfrm>
            <a:off x="5414967" y="3904611"/>
            <a:ext cx="3691460" cy="155357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 lnSpcReduction="10000"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C- </a:t>
            </a:r>
            <a:r>
              <a:rPr lang="fr-FR" sz="2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müssen</a:t>
            </a:r>
            <a:r>
              <a:rPr lang="fr-FR" sz="22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die </a:t>
            </a:r>
            <a:r>
              <a:rPr lang="fr-FR" sz="2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Parteien</a:t>
            </a:r>
            <a:r>
              <a:rPr lang="fr-FR" sz="22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eine</a:t>
            </a:r>
            <a:r>
              <a:rPr lang="fr-FR" sz="22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Koalition</a:t>
            </a:r>
            <a:r>
              <a:rPr lang="fr-FR" sz="22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bilden</a:t>
            </a:r>
            <a:r>
              <a:rPr lang="fr-FR" sz="22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um</a:t>
            </a:r>
            <a:r>
              <a:rPr lang="fr-FR" sz="22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die </a:t>
            </a:r>
            <a:r>
              <a:rPr lang="fr-FR" sz="2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Mehrheit</a:t>
            </a:r>
            <a:r>
              <a:rPr lang="fr-FR" sz="22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der </a:t>
            </a:r>
            <a:r>
              <a:rPr lang="fr-FR" sz="2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Sitze</a:t>
            </a:r>
            <a:r>
              <a:rPr lang="fr-FR" sz="22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zu</a:t>
            </a:r>
            <a:endParaRPr lang="fr-FR" sz="2200" b="1" i="0" u="none" strike="noStrike" kern="0" cap="none" spc="0" baseline="0" dirty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erreichen</a:t>
            </a:r>
            <a:endParaRPr lang="fr-FR" sz="2200" b="1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9" name="1000_Win_-_Who_Wants_to_Be_a_Millionaire">
            <a:extLst>
              <a:ext uri="{FF2B5EF4-FFF2-40B4-BE49-F238E27FC236}">
                <a16:creationId xmlns:a16="http://schemas.microsoft.com/office/drawing/2014/main" id="{3772C68C-15FE-AF46-A6BB-57ECCCD14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C095D228-DE0C-8247-96AB-DF600A0F5E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BFC9D0DC-CD6A-DB4C-8259-435B922F61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AFF3DEDC-40BC-0A49-97DD-3D87CD2E7038}"/>
              </a:ext>
            </a:extLst>
          </p:cNvPr>
          <p:cNvSpPr/>
          <p:nvPr/>
        </p:nvSpPr>
        <p:spPr>
          <a:xfrm>
            <a:off x="1245897" y="1168351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4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7C04F501-442A-F746-B0F5-AF98617D4E46}"/>
              </a:ext>
            </a:extLst>
          </p:cNvPr>
          <p:cNvSpPr/>
          <p:nvPr/>
        </p:nvSpPr>
        <p:spPr>
          <a:xfrm>
            <a:off x="1151997" y="2664003"/>
            <a:ext cx="7920002" cy="12266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 fontScale="92500" lnSpcReduction="10000"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</a:t>
            </a:r>
            <a:r>
              <a:rPr lang="fr-BE" sz="2400" b="1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In Belgien erhalten die Parteien eine Anzahl von Sitzen,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die proportional zur Anzahl der erhaltenen Stimmen ist.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Das nennt man …</a:t>
            </a:r>
            <a:endParaRPr lang="fr-BE" sz="2400" b="1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"/>
              <a:cs typeface=""/>
            </a:endParaRP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F4178C00-B718-FB4D-A8F6-7093B94F577F}"/>
              </a:ext>
            </a:extLst>
          </p:cNvPr>
          <p:cNvSpPr txBox="1"/>
          <p:nvPr/>
        </p:nvSpPr>
        <p:spPr>
          <a:xfrm>
            <a:off x="4721038" y="791998"/>
            <a:ext cx="416412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11   </a:t>
            </a: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Wingdings" pitchFamily="18"/>
                <a:ea typeface="Wingdings" pitchFamily="2"/>
                <a:cs typeface="Wingdings" pitchFamily="2"/>
              </a:rPr>
              <a:t> </a:t>
            </a: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€ 30 000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F0A270EB-992D-CA41-9F2E-5778EB69CFF7}"/>
              </a:ext>
            </a:extLst>
          </p:cNvPr>
          <p:cNvSpPr/>
          <p:nvPr/>
        </p:nvSpPr>
        <p:spPr>
          <a:xfrm>
            <a:off x="1151997" y="4176000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Koalitions</a:t>
            </a: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wahl</a:t>
            </a:r>
            <a:endParaRPr lang="fr-FR" sz="22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CE8BF6FE-11F1-5C48-A302-E0D62ED5D679}"/>
              </a:ext>
            </a:extLst>
          </p:cNvPr>
          <p:cNvSpPr/>
          <p:nvPr/>
        </p:nvSpPr>
        <p:spPr>
          <a:xfrm>
            <a:off x="5414967" y="5255998"/>
            <a:ext cx="365703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D- Demokratie</a:t>
            </a: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3C735DBD-9B41-4843-8717-0A7892A56E18}"/>
              </a:ext>
            </a:extLst>
          </p:cNvPr>
          <p:cNvSpPr/>
          <p:nvPr/>
        </p:nvSpPr>
        <p:spPr>
          <a:xfrm>
            <a:off x="5414967" y="4176000"/>
            <a:ext cx="365703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C- </a:t>
            </a:r>
            <a:r>
              <a:rPr lang="fr-FR" sz="2200" b="0" i="0" u="none" strike="noStrike" kern="0" cap="none" spc="0" baseline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Verhältniswahl</a:t>
            </a:r>
            <a:endParaRPr lang="fr-FR" sz="2200" b="0" i="0" u="none" strike="noStrike" kern="1200" cap="none" spc="0" baseline="0">
              <a:solidFill>
                <a:srgbClr val="F2F2F2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ED484C42-4DF5-B546-BF5D-362091A25D7E}"/>
              </a:ext>
            </a:extLst>
          </p:cNvPr>
          <p:cNvSpPr/>
          <p:nvPr/>
        </p:nvSpPr>
        <p:spPr>
          <a:xfrm>
            <a:off x="1151997" y="5255998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Mehrheitswahl</a:t>
            </a: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76AADA35-250D-284A-9605-2C58054A77C2}"/>
              </a:ext>
            </a:extLst>
          </p:cNvPr>
          <p:cNvSpPr/>
          <p:nvPr/>
        </p:nvSpPr>
        <p:spPr>
          <a:xfrm>
            <a:off x="5414967" y="4176000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</a:t>
            </a:r>
            <a:r>
              <a:rPr lang="fr-FR" sz="2200" b="1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- Verhältniswahl</a:t>
            </a:r>
          </a:p>
        </p:txBody>
      </p:sp>
      <p:pic>
        <p:nvPicPr>
          <p:cNvPr id="9" name="1000_Win_-_Who_Wants_to_Be_a_Millionaire">
            <a:extLst>
              <a:ext uri="{FF2B5EF4-FFF2-40B4-BE49-F238E27FC236}">
                <a16:creationId xmlns:a16="http://schemas.microsoft.com/office/drawing/2014/main" id="{9D3E9CC0-5686-3B47-8B03-A5D2F0FC3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EFEC4B7C-59A8-E94A-9382-CD955410DD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D5999828-5A3D-B141-B0E5-D936AF21C69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090E45E8-CC56-1A40-8C42-77B83861CD7B}"/>
              </a:ext>
            </a:extLst>
          </p:cNvPr>
          <p:cNvSpPr/>
          <p:nvPr/>
        </p:nvSpPr>
        <p:spPr>
          <a:xfrm>
            <a:off x="1212572" y="1101440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87563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4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26988379-405B-2145-8A0D-FF2BEE717317}"/>
              </a:ext>
            </a:extLst>
          </p:cNvPr>
          <p:cNvSpPr/>
          <p:nvPr/>
        </p:nvSpPr>
        <p:spPr>
          <a:xfrm>
            <a:off x="671354" y="2481607"/>
            <a:ext cx="9029237" cy="96395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dirty="0">
                <a:solidFill>
                  <a:srgbClr val="FFFFFF"/>
                </a:solidFill>
                <a:latin typeface="Calibri"/>
                <a:ea typeface=""/>
                <a:cs typeface=""/>
              </a:rPr>
              <a:t>Die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Europäische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Union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besteht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aus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… </a:t>
            </a:r>
            <a:endParaRPr lang="fr-BE" sz="24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"/>
              <a:cs typeface=""/>
            </a:endParaRP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FAF27249-4E75-634A-8419-49E11EDB7CC7}"/>
              </a:ext>
            </a:extLst>
          </p:cNvPr>
          <p:cNvSpPr txBox="1"/>
          <p:nvPr/>
        </p:nvSpPr>
        <p:spPr>
          <a:xfrm>
            <a:off x="4721038" y="791998"/>
            <a:ext cx="416412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kern="0" dirty="0">
                <a:solidFill>
                  <a:srgbClr val="FF950E"/>
                </a:solidFill>
                <a:latin typeface="Arial Black" pitchFamily="34"/>
                <a:ea typeface="Lucida Sans Unicode" pitchFamily="2"/>
                <a:cs typeface="Mangal" pitchFamily="2"/>
              </a:rPr>
              <a:t>12</a:t>
            </a:r>
            <a:r>
              <a:rPr lang="en-GB" sz="2400" b="0" i="0" u="none" strike="noStrike" kern="1200" cap="none" spc="0" baseline="0" dirty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 </a:t>
            </a: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Wingdings" pitchFamily="18"/>
                <a:ea typeface="Wingdings" pitchFamily="2"/>
                <a:cs typeface="Wingdings" pitchFamily="2"/>
              </a:rPr>
              <a:t> </a:t>
            </a:r>
            <a:r>
              <a:rPr lang="en-GB" sz="2400" b="0" i="0" u="none" strike="noStrike" kern="1200" cap="none" spc="0" baseline="0" dirty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€ 50 000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648BD387-A70B-E847-8B68-E58D707412F7}"/>
              </a:ext>
            </a:extLst>
          </p:cNvPr>
          <p:cNvSpPr/>
          <p:nvPr/>
        </p:nvSpPr>
        <p:spPr>
          <a:xfrm>
            <a:off x="673608" y="3608356"/>
            <a:ext cx="4348965" cy="153348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fr-FR" sz="20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</a:br>
            <a:r>
              <a:rPr lang="fr-FR" sz="2000" b="0" i="0" u="none" strike="noStrike" kern="120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A-</a:t>
            </a:r>
            <a:r>
              <a:rPr lang="fr-FR" sz="2000" b="0" i="0" u="none" strike="noStrike" kern="1200" cap="none" spc="0" baseline="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2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7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Mitgliedstaaten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in 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politischen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wirtschaftlichen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währungspolitischen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Fragen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zusammenarbeiten</a:t>
            </a:r>
            <a:endParaRPr lang="fr-FR" sz="2000" dirty="0">
              <a:solidFill>
                <a:schemeClr val="bg1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0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7B7EFD15-F007-A347-BE85-0774EBC7131F}"/>
              </a:ext>
            </a:extLst>
          </p:cNvPr>
          <p:cNvSpPr/>
          <p:nvPr/>
        </p:nvSpPr>
        <p:spPr>
          <a:xfrm>
            <a:off x="5224949" y="5255998"/>
            <a:ext cx="4594912" cy="16351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r>
              <a:rPr lang="fr-BE" sz="2000" dirty="0">
                <a:solidFill>
                  <a:schemeClr val="bg1"/>
                </a:solidFill>
              </a:rPr>
              <a:t>D- 28 </a:t>
            </a:r>
            <a:r>
              <a:rPr lang="fr-BE" sz="2000" dirty="0" err="1">
                <a:solidFill>
                  <a:schemeClr val="bg1"/>
                </a:solidFill>
              </a:rPr>
              <a:t>Ländern</a:t>
            </a:r>
            <a:r>
              <a:rPr lang="fr-BE" sz="2000" dirty="0">
                <a:solidFill>
                  <a:schemeClr val="bg1"/>
                </a:solidFill>
              </a:rPr>
              <a:t>, die in </a:t>
            </a:r>
            <a:r>
              <a:rPr lang="fr-BE" sz="2000" dirty="0" err="1">
                <a:solidFill>
                  <a:schemeClr val="bg1"/>
                </a:solidFill>
              </a:rPr>
              <a:t>politischen</a:t>
            </a:r>
            <a:r>
              <a:rPr lang="fr-BE" sz="2000" dirty="0">
                <a:solidFill>
                  <a:schemeClr val="bg1"/>
                </a:solidFill>
              </a:rPr>
              <a:t>, </a:t>
            </a:r>
          </a:p>
          <a:p>
            <a:r>
              <a:rPr lang="fr-BE" sz="2000" dirty="0" err="1">
                <a:solidFill>
                  <a:schemeClr val="bg1"/>
                </a:solidFill>
              </a:rPr>
              <a:t>wirtschaftlichen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und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währungspolitischen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</a:p>
          <a:p>
            <a:r>
              <a:rPr lang="fr-BE" sz="2000" dirty="0" err="1">
                <a:solidFill>
                  <a:schemeClr val="bg1"/>
                </a:solidFill>
              </a:rPr>
              <a:t>Fragen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zusammenarbeiten</a:t>
            </a:r>
            <a:r>
              <a:rPr lang="fr-BE" sz="2000" dirty="0">
                <a:solidFill>
                  <a:schemeClr val="bg1"/>
                </a:solidFill>
              </a:rPr>
              <a:t>, </a:t>
            </a:r>
            <a:r>
              <a:rPr lang="fr-BE" sz="2000" dirty="0" err="1">
                <a:solidFill>
                  <a:schemeClr val="bg1"/>
                </a:solidFill>
              </a:rPr>
              <a:t>auch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wenn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sie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</a:p>
          <a:p>
            <a:r>
              <a:rPr lang="fr-BE" sz="2000" dirty="0" err="1">
                <a:solidFill>
                  <a:schemeClr val="bg1"/>
                </a:solidFill>
              </a:rPr>
              <a:t>nicht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alle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dieselbe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Währung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haben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BF13C0B1-987E-2943-83A1-845104E4FEEE}"/>
              </a:ext>
            </a:extLst>
          </p:cNvPr>
          <p:cNvSpPr/>
          <p:nvPr/>
        </p:nvSpPr>
        <p:spPr>
          <a:xfrm>
            <a:off x="5224949" y="3608355"/>
            <a:ext cx="4475642" cy="153348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0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i="0" u="none" strike="noStrike" kern="1200" cap="none" spc="0" baseline="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C- 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Mitgliedstaaten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die den Euro 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Währung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verwenden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200" b="0" i="0" u="none" strike="noStrike" kern="1200" cap="none" spc="0" baseline="0" dirty="0">
              <a:solidFill>
                <a:schemeClr val="bg1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42F35693-63DE-6344-BB2D-89105BBC44D7}"/>
              </a:ext>
            </a:extLst>
          </p:cNvPr>
          <p:cNvSpPr/>
          <p:nvPr/>
        </p:nvSpPr>
        <p:spPr>
          <a:xfrm>
            <a:off x="671354" y="5255997"/>
            <a:ext cx="4348965" cy="163513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1200" cap="none" spc="0" baseline="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B- 2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Mitgliedstaaten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in 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politischen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wirtschaftlichen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währungspolitischen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Fragen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zusammenarbeiten</a:t>
            </a:r>
            <a:endParaRPr lang="fr-FR" sz="2000" b="0" i="0" u="none" strike="noStrike" kern="1200" cap="none" spc="0" baseline="0" dirty="0">
              <a:solidFill>
                <a:schemeClr val="bg1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B9739A64-B3C1-6E42-BA33-FD977B06B2CD}"/>
              </a:ext>
            </a:extLst>
          </p:cNvPr>
          <p:cNvSpPr/>
          <p:nvPr/>
        </p:nvSpPr>
        <p:spPr>
          <a:xfrm>
            <a:off x="5189575" y="5255996"/>
            <a:ext cx="4665659" cy="163513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r>
              <a:rPr lang="fr-BE" sz="2000" dirty="0"/>
              <a:t>D- 28 </a:t>
            </a:r>
            <a:r>
              <a:rPr lang="fr-BE" sz="2000" dirty="0" err="1"/>
              <a:t>Mitgliedstaaten</a:t>
            </a:r>
            <a:r>
              <a:rPr lang="fr-BE" sz="2000" dirty="0"/>
              <a:t>, die in </a:t>
            </a:r>
            <a:r>
              <a:rPr lang="fr-BE" sz="2000" dirty="0" err="1"/>
              <a:t>politischen</a:t>
            </a:r>
            <a:r>
              <a:rPr lang="fr-BE" sz="2000" dirty="0"/>
              <a:t>, </a:t>
            </a:r>
          </a:p>
          <a:p>
            <a:r>
              <a:rPr lang="fr-BE" sz="2000" dirty="0" err="1"/>
              <a:t>wirtschaftlichen</a:t>
            </a:r>
            <a:r>
              <a:rPr lang="fr-BE" sz="2000" dirty="0"/>
              <a:t> </a:t>
            </a:r>
            <a:r>
              <a:rPr lang="fr-BE" sz="2000" dirty="0" err="1"/>
              <a:t>und</a:t>
            </a:r>
            <a:r>
              <a:rPr lang="fr-BE" sz="2000" dirty="0"/>
              <a:t> </a:t>
            </a:r>
            <a:r>
              <a:rPr lang="fr-BE" sz="2000" dirty="0" err="1"/>
              <a:t>währungspolitischen</a:t>
            </a:r>
            <a:r>
              <a:rPr lang="fr-BE" sz="2000" dirty="0"/>
              <a:t> </a:t>
            </a:r>
          </a:p>
          <a:p>
            <a:r>
              <a:rPr lang="fr-BE" sz="2000" dirty="0" err="1"/>
              <a:t>Fragen</a:t>
            </a:r>
            <a:r>
              <a:rPr lang="fr-BE" sz="2000" dirty="0"/>
              <a:t> </a:t>
            </a:r>
            <a:r>
              <a:rPr lang="fr-BE" sz="2000" dirty="0" err="1"/>
              <a:t>zusammenarbeiten</a:t>
            </a:r>
            <a:r>
              <a:rPr lang="fr-BE" sz="2000" dirty="0"/>
              <a:t>, </a:t>
            </a:r>
            <a:r>
              <a:rPr lang="fr-BE" sz="2000" dirty="0" err="1"/>
              <a:t>auch</a:t>
            </a:r>
            <a:r>
              <a:rPr lang="fr-BE" sz="2000" dirty="0"/>
              <a:t> </a:t>
            </a:r>
            <a:r>
              <a:rPr lang="fr-BE" sz="2000" dirty="0" err="1"/>
              <a:t>wenn</a:t>
            </a:r>
            <a:r>
              <a:rPr lang="fr-BE" sz="2000" dirty="0"/>
              <a:t> </a:t>
            </a:r>
            <a:r>
              <a:rPr lang="fr-BE" sz="2000" dirty="0" err="1"/>
              <a:t>sie</a:t>
            </a:r>
            <a:r>
              <a:rPr lang="fr-BE" sz="2000" dirty="0"/>
              <a:t> </a:t>
            </a:r>
          </a:p>
          <a:p>
            <a:r>
              <a:rPr lang="fr-BE" sz="2000" dirty="0" err="1"/>
              <a:t>nicht</a:t>
            </a:r>
            <a:r>
              <a:rPr lang="fr-BE" sz="2000" dirty="0"/>
              <a:t> </a:t>
            </a:r>
            <a:r>
              <a:rPr lang="fr-BE" sz="2000" dirty="0" err="1"/>
              <a:t>alle</a:t>
            </a:r>
            <a:r>
              <a:rPr lang="fr-BE" sz="2000" dirty="0"/>
              <a:t> </a:t>
            </a:r>
            <a:r>
              <a:rPr lang="fr-BE" sz="2000" dirty="0" err="1"/>
              <a:t>dieselbe</a:t>
            </a:r>
            <a:r>
              <a:rPr lang="fr-BE" sz="2000" dirty="0"/>
              <a:t> </a:t>
            </a:r>
            <a:r>
              <a:rPr lang="fr-BE" sz="2000" dirty="0" err="1"/>
              <a:t>Währung</a:t>
            </a:r>
            <a:r>
              <a:rPr lang="fr-BE" sz="2000" dirty="0"/>
              <a:t> </a:t>
            </a:r>
            <a:r>
              <a:rPr lang="fr-BE" sz="2000" dirty="0" err="1"/>
              <a:t>haben</a:t>
            </a:r>
            <a:r>
              <a:rPr lang="fr-BE" sz="2000" dirty="0"/>
              <a:t> </a:t>
            </a:r>
            <a:endParaRPr lang="fr-BE" sz="2800" dirty="0"/>
          </a:p>
        </p:txBody>
      </p:sp>
      <p:pic>
        <p:nvPicPr>
          <p:cNvPr id="9" name="4000_Lets_Play_-_Who_Wants_to_Be_a_Millionaire">
            <a:extLst>
              <a:ext uri="{FF2B5EF4-FFF2-40B4-BE49-F238E27FC236}">
                <a16:creationId xmlns:a16="http://schemas.microsoft.com/office/drawing/2014/main" id="{19054A3A-6731-474C-B55A-C1679D31E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63800" y="50639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1000_Win_-_Who_Wants_to_Be_a_Millionaire">
            <a:extLst>
              <a:ext uri="{FF2B5EF4-FFF2-40B4-BE49-F238E27FC236}">
                <a16:creationId xmlns:a16="http://schemas.microsoft.com/office/drawing/2014/main" id="{985AACB6-156E-584B-AA84-095227118C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E381A8D4-0B0C-D74F-8CDD-05CEA93022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85426" y="1311121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Image 12">
            <a:extLst>
              <a:ext uri="{FF2B5EF4-FFF2-40B4-BE49-F238E27FC236}">
                <a16:creationId xmlns:a16="http://schemas.microsoft.com/office/drawing/2014/main" id="{C85FAA0D-A323-AA42-98DA-7D9F607969B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8223A307-1F59-E94A-BDB8-F1685FDE41AC}"/>
              </a:ext>
            </a:extLst>
          </p:cNvPr>
          <p:cNvSpPr/>
          <p:nvPr/>
        </p:nvSpPr>
        <p:spPr>
          <a:xfrm>
            <a:off x="1245897" y="1141847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4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CAD2DA70-5F31-0943-97C3-3023371A089A}"/>
              </a:ext>
            </a:extLst>
          </p:cNvPr>
          <p:cNvSpPr/>
          <p:nvPr/>
        </p:nvSpPr>
        <p:spPr>
          <a:xfrm>
            <a:off x="1151997" y="2664003"/>
            <a:ext cx="8054346" cy="935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Welche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sind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die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drei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Regionen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Belgiens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? 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6685505B-DBF3-BC4D-9179-9C680DBEC532}"/>
              </a:ext>
            </a:extLst>
          </p:cNvPr>
          <p:cNvSpPr txBox="1"/>
          <p:nvPr/>
        </p:nvSpPr>
        <p:spPr>
          <a:xfrm>
            <a:off x="4721038" y="791998"/>
            <a:ext cx="416412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13   </a:t>
            </a: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Wingdings" pitchFamily="18"/>
                <a:ea typeface="Wingdings" pitchFamily="2"/>
                <a:cs typeface="Wingdings" pitchFamily="2"/>
              </a:rPr>
              <a:t> </a:t>
            </a:r>
            <a:r>
              <a:rPr lang="en-GB" sz="2400" b="0" i="0" u="none" strike="noStrike" kern="1200" cap="none" spc="0" baseline="0" dirty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€ 100 000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58EE38AA-504E-4847-92F1-7D0AF8D67BD6}"/>
              </a:ext>
            </a:extLst>
          </p:cNvPr>
          <p:cNvSpPr/>
          <p:nvPr/>
        </p:nvSpPr>
        <p:spPr>
          <a:xfrm>
            <a:off x="1151997" y="3684492"/>
            <a:ext cx="3691460" cy="135550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 fontScale="92500" lnSpcReduction="10000"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die Niederländisch-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Sprachige; die Französisch-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Sprachige; und die Deutsch-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sprachige Region</a:t>
            </a: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750E80B4-901F-9C4D-BB07-E40DC597EFD6}"/>
              </a:ext>
            </a:extLst>
          </p:cNvPr>
          <p:cNvSpPr/>
          <p:nvPr/>
        </p:nvSpPr>
        <p:spPr>
          <a:xfrm>
            <a:off x="5414967" y="5255998"/>
            <a:ext cx="3791376" cy="162889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D- Die Flämische Region</a:t>
            </a: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;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die Wallonische Region; die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Deutschsprachige Gemein-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schaft</a:t>
            </a:r>
            <a:endParaRPr lang="fr-FR" sz="22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DE8AAB87-B86C-314D-8162-07F45E9EF4ED}"/>
              </a:ext>
            </a:extLst>
          </p:cNvPr>
          <p:cNvSpPr/>
          <p:nvPr/>
        </p:nvSpPr>
        <p:spPr>
          <a:xfrm>
            <a:off x="5414967" y="3684492"/>
            <a:ext cx="3791376" cy="135550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C- Die Flämische Region;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die Gemeinschaft Wallonie-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Brüssel, die Region Brüssel</a:t>
            </a:r>
            <a:endParaRPr lang="fr-FR" sz="2200" b="0" i="0" u="none" strike="noStrike" kern="1200" cap="none" spc="0" baseline="0">
              <a:solidFill>
                <a:srgbClr val="F2F2F2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1FCD72C1-F6D0-C149-B7AB-A734CC29E171}"/>
              </a:ext>
            </a:extLst>
          </p:cNvPr>
          <p:cNvSpPr/>
          <p:nvPr/>
        </p:nvSpPr>
        <p:spPr>
          <a:xfrm>
            <a:off x="1151997" y="5255998"/>
            <a:ext cx="3691460" cy="162889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</a:t>
            </a: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Die Flämische Region;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die Wallonische Region;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die Region Brüssel-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Haupstadt</a:t>
            </a: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7F0361ED-6164-5E4D-8AAD-1DD0AFE7A3E7}"/>
              </a:ext>
            </a:extLst>
          </p:cNvPr>
          <p:cNvSpPr/>
          <p:nvPr/>
        </p:nvSpPr>
        <p:spPr>
          <a:xfrm>
            <a:off x="1151997" y="5255998"/>
            <a:ext cx="3691460" cy="162889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Die Flämische Region;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die Wall</a:t>
            </a:r>
            <a:r>
              <a:rPr lang="fr-FR" sz="2200" b="1" i="0" u="none" strike="noStrike" kern="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onische Region;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</a:t>
            </a:r>
            <a:r>
              <a:rPr lang="fr-FR" sz="2200" b="1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ie Region Brüssel-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Haupstadt</a:t>
            </a:r>
          </a:p>
        </p:txBody>
      </p:sp>
      <p:pic>
        <p:nvPicPr>
          <p:cNvPr id="9" name="1000_Win_-_Who_Wants_to_Be_a_Millionaire">
            <a:extLst>
              <a:ext uri="{FF2B5EF4-FFF2-40B4-BE49-F238E27FC236}">
                <a16:creationId xmlns:a16="http://schemas.microsoft.com/office/drawing/2014/main" id="{DECCE900-A6CD-744A-BEC0-DA540205C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BD1E632E-E5FE-0146-8501-2FF840BAC6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F9D3009E-F3C5-144B-AB58-C74ECB7979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9E16B2E5-642A-474B-BA8C-F12A784EF470}"/>
              </a:ext>
            </a:extLst>
          </p:cNvPr>
          <p:cNvSpPr/>
          <p:nvPr/>
        </p:nvSpPr>
        <p:spPr>
          <a:xfrm>
            <a:off x="1245897" y="1156776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4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A0EAAC38-AA38-C04E-BBF9-C367777D529F}"/>
              </a:ext>
            </a:extLst>
          </p:cNvPr>
          <p:cNvSpPr/>
          <p:nvPr/>
        </p:nvSpPr>
        <p:spPr>
          <a:xfrm>
            <a:off x="808382" y="2664003"/>
            <a:ext cx="8732777" cy="935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Welche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sind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die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drei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Gemeinschafte</a:t>
            </a:r>
            <a:r>
              <a:rPr lang="fr-BE" sz="2400" b="1" dirty="0" err="1">
                <a:solidFill>
                  <a:srgbClr val="FFFFFF"/>
                </a:solidFill>
                <a:latin typeface="Calibri"/>
                <a:ea typeface=""/>
                <a:cs typeface=""/>
              </a:rPr>
              <a:t>n</a:t>
            </a:r>
            <a:r>
              <a:rPr lang="fr-BE" sz="2400" b="1" dirty="0">
                <a:solidFill>
                  <a:srgbClr val="FFFFFF"/>
                </a:solidFill>
                <a:latin typeface="Calibri"/>
                <a:ea typeface=""/>
                <a:cs typeface=""/>
              </a:rPr>
              <a:t> </a:t>
            </a:r>
            <a:r>
              <a:rPr lang="fr-BE" sz="2400" b="1" dirty="0" err="1">
                <a:solidFill>
                  <a:srgbClr val="FFFFFF"/>
                </a:solidFill>
                <a:latin typeface="Calibri"/>
                <a:ea typeface=""/>
                <a:cs typeface=""/>
              </a:rPr>
              <a:t>Belgiens</a:t>
            </a:r>
            <a:r>
              <a:rPr lang="fr-BE" sz="2400" b="1" dirty="0">
                <a:solidFill>
                  <a:srgbClr val="FFFFFF"/>
                </a:solidFill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? </a:t>
            </a:r>
            <a:endParaRPr lang="fr-BE" sz="24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"/>
              <a:cs typeface=""/>
            </a:endParaRP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8942243D-1C83-0E48-B43D-0A9BF0B9FC03}"/>
              </a:ext>
            </a:extLst>
          </p:cNvPr>
          <p:cNvSpPr txBox="1"/>
          <p:nvPr/>
        </p:nvSpPr>
        <p:spPr>
          <a:xfrm>
            <a:off x="4721038" y="791998"/>
            <a:ext cx="416412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C000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14   </a:t>
            </a:r>
            <a:r>
              <a:rPr lang="en-GB" sz="2400" b="0" i="0" u="none" strike="noStrike" kern="1200" cap="none" spc="0" baseline="0" dirty="0">
                <a:solidFill>
                  <a:srgbClr val="FFC000"/>
                </a:solidFill>
                <a:uFillTx/>
                <a:latin typeface="Wingdings" pitchFamily="18"/>
                <a:ea typeface="Wingdings" pitchFamily="2"/>
                <a:cs typeface="Wingdings" pitchFamily="2"/>
              </a:rPr>
              <a:t> </a:t>
            </a:r>
            <a:r>
              <a:rPr lang="en-GB" sz="2400" b="0" i="0" u="none" strike="noStrike" kern="1200" cap="none" spc="0" baseline="0" dirty="0">
                <a:solidFill>
                  <a:srgbClr val="FFC000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€ 200 000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67CAA115-6BC4-F942-A8E0-BF503C6B2835}"/>
              </a:ext>
            </a:extLst>
          </p:cNvPr>
          <p:cNvSpPr/>
          <p:nvPr/>
        </p:nvSpPr>
        <p:spPr>
          <a:xfrm>
            <a:off x="808382" y="4176000"/>
            <a:ext cx="4035075" cy="117787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 lnSpcReduction="10000"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</a:t>
            </a:r>
            <a:r>
              <a:rPr lang="fr-FR" sz="220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die </a:t>
            </a:r>
            <a:r>
              <a:rPr lang="fr-FR" sz="220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brüsseler</a:t>
            </a:r>
            <a:r>
              <a:rPr lang="fr-FR" sz="220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, die </a:t>
            </a:r>
            <a:r>
              <a:rPr lang="fr-FR" sz="220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deutsch</a:t>
            </a:r>
            <a:r>
              <a:rPr lang="fr-FR" sz="220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-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kern="0" dirty="0" err="1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s</a:t>
            </a:r>
            <a:r>
              <a:rPr lang="fr-FR" sz="220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prachige</a:t>
            </a:r>
            <a:r>
              <a:rPr lang="fr-FR" sz="220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, die </a:t>
            </a:r>
            <a:r>
              <a:rPr lang="fr-FR" sz="220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marokkanische</a:t>
            </a:r>
            <a:r>
              <a:rPr lang="fr-FR" sz="220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Gemeinschaft</a:t>
            </a:r>
            <a:endParaRPr lang="fr-FR" sz="220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0E37450B-6EC7-AE43-A1AA-BABA4D24AB1C}"/>
              </a:ext>
            </a:extLst>
          </p:cNvPr>
          <p:cNvSpPr/>
          <p:nvPr/>
        </p:nvSpPr>
        <p:spPr>
          <a:xfrm>
            <a:off x="5414967" y="5708177"/>
            <a:ext cx="4338633" cy="123870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dirty="0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D- die </a:t>
            </a:r>
            <a:r>
              <a:rPr lang="fr-FR" sz="2200" dirty="0" err="1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deutschsprachige</a:t>
            </a:r>
            <a:r>
              <a:rPr lang="fr-FR" sz="2200" dirty="0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, die 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dirty="0" err="1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Französische</a:t>
            </a:r>
            <a:r>
              <a:rPr lang="fr-FR" sz="2200" dirty="0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, </a:t>
            </a:r>
            <a:r>
              <a:rPr lang="fr-FR" sz="2200" dirty="0" err="1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und</a:t>
            </a:r>
            <a:r>
              <a:rPr lang="fr-FR" sz="2200" dirty="0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 die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dirty="0" err="1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Flämische</a:t>
            </a:r>
            <a:r>
              <a:rPr lang="fr-FR" sz="2200" dirty="0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dirty="0" err="1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Gemeinschaft</a:t>
            </a:r>
            <a:endParaRPr lang="fr-FR" sz="2200" dirty="0">
              <a:solidFill>
                <a:schemeClr val="bg1"/>
              </a:solidFill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F51B5D63-6532-9F47-8F37-4F956D317064}"/>
              </a:ext>
            </a:extLst>
          </p:cNvPr>
          <p:cNvSpPr/>
          <p:nvPr/>
        </p:nvSpPr>
        <p:spPr>
          <a:xfrm>
            <a:off x="5414967" y="4176000"/>
            <a:ext cx="4338633" cy="117787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C- die </a:t>
            </a:r>
            <a:r>
              <a:rPr lang="fr-FR" sz="2200" b="0" i="0" u="none" strike="noStrike" kern="1200" cap="none" spc="0" baseline="0" dirty="0" err="1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wallonische</a:t>
            </a:r>
            <a:r>
              <a:rPr lang="fr-FR" sz="2200" b="0" i="0" u="none" strike="noStrike" kern="1200" cap="none" spc="0" baseline="0" dirty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, die deutsche,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die </a:t>
            </a:r>
            <a:r>
              <a:rPr lang="fr-FR" sz="2200" b="0" i="0" u="none" strike="noStrike" kern="1200" cap="none" spc="0" baseline="0" dirty="0" err="1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holländische</a:t>
            </a:r>
            <a:r>
              <a:rPr lang="fr-FR" sz="2200" b="0" i="0" u="none" strike="noStrike" kern="1200" cap="none" spc="0" baseline="0" dirty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1200" cap="none" spc="0" baseline="0" dirty="0" err="1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Gemeinschaft</a:t>
            </a:r>
            <a:endParaRPr lang="fr-FR" sz="2200" b="0" i="0" u="none" strike="noStrike" kern="1200" cap="none" spc="0" baseline="0" dirty="0">
              <a:solidFill>
                <a:srgbClr val="F2F2F2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58F6C6BF-B8E5-9042-B691-4255A00F332D}"/>
              </a:ext>
            </a:extLst>
          </p:cNvPr>
          <p:cNvSpPr/>
          <p:nvPr/>
        </p:nvSpPr>
        <p:spPr>
          <a:xfrm>
            <a:off x="808382" y="5708177"/>
            <a:ext cx="4035075" cy="125563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die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deutschsprachige</a:t>
            </a: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, die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dirty="0" err="1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flämische</a:t>
            </a:r>
            <a:r>
              <a:rPr lang="fr-FR" sz="2200" dirty="0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, die </a:t>
            </a:r>
            <a:r>
              <a:rPr lang="fr-FR" sz="2200" dirty="0" err="1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europäische</a:t>
            </a:r>
            <a:r>
              <a:rPr lang="fr-FR" sz="2200" dirty="0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Gemeinschaft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6327AC59-48DE-BF48-B814-A441C367EEE0}"/>
              </a:ext>
            </a:extLst>
          </p:cNvPr>
          <p:cNvSpPr/>
          <p:nvPr/>
        </p:nvSpPr>
        <p:spPr>
          <a:xfrm>
            <a:off x="5414966" y="5724298"/>
            <a:ext cx="4338633" cy="121268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D- die </a:t>
            </a:r>
            <a:r>
              <a:rPr lang="fr-FR" sz="22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deutschsprachige</a:t>
            </a:r>
            <a:r>
              <a:rPr lang="fr-FR" sz="2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, die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Mangal" pitchFamily="2"/>
              </a:rPr>
              <a:t>Französische</a:t>
            </a:r>
            <a:r>
              <a:rPr lang="fr-FR" sz="2200" b="1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1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Mangal" pitchFamily="2"/>
              </a:rPr>
              <a:t>und</a:t>
            </a:r>
            <a:r>
              <a:rPr lang="fr-FR" sz="2200" b="1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Mangal" pitchFamily="2"/>
              </a:rPr>
              <a:t> die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Flämische</a:t>
            </a:r>
            <a:r>
              <a:rPr lang="fr-FR" sz="2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Gemeinschaft</a:t>
            </a:r>
            <a:endParaRPr lang="fr-FR" sz="2200" b="1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9" name="1000_Win_-_Who_Wants_to_Be_a_Millionaire">
            <a:extLst>
              <a:ext uri="{FF2B5EF4-FFF2-40B4-BE49-F238E27FC236}">
                <a16:creationId xmlns:a16="http://schemas.microsoft.com/office/drawing/2014/main" id="{2E14B295-9A33-BC43-94FD-B5B0053C1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DF3B68D6-523A-5B49-81BD-C55293FBB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0637BBBF-9095-3941-8362-FD69072713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DE2D0D04-5D4D-D946-8946-F075C4B32045}"/>
              </a:ext>
            </a:extLst>
          </p:cNvPr>
          <p:cNvSpPr/>
          <p:nvPr/>
        </p:nvSpPr>
        <p:spPr>
          <a:xfrm>
            <a:off x="1245897" y="1168351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4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7ECBB557-59EF-DC48-8B57-3E3D4F34E4FB}"/>
              </a:ext>
            </a:extLst>
          </p:cNvPr>
          <p:cNvSpPr/>
          <p:nvPr/>
        </p:nvSpPr>
        <p:spPr>
          <a:xfrm>
            <a:off x="1151997" y="2448004"/>
            <a:ext cx="7920002" cy="115199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Unter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diesen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vier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Beispielen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, w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elche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Zuständigkeit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haben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die 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belgischen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Gemeinschaften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? 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CC4DA97C-8177-6C4E-8ECF-79E66A701695}"/>
              </a:ext>
            </a:extLst>
          </p:cNvPr>
          <p:cNvSpPr txBox="1"/>
          <p:nvPr/>
        </p:nvSpPr>
        <p:spPr>
          <a:xfrm>
            <a:off x="4631362" y="468008"/>
            <a:ext cx="416412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0" cap="none" spc="0" baseline="0" dirty="0">
                <a:solidFill>
                  <a:schemeClr val="accent2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15</a:t>
            </a:r>
            <a:r>
              <a:rPr lang="en-GB" sz="2400" b="0" i="0" u="none" strike="noStrike" kern="1200" cap="none" spc="0" baseline="0" dirty="0">
                <a:solidFill>
                  <a:schemeClr val="accent2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  </a:t>
            </a:r>
            <a:r>
              <a:rPr lang="en-GB" sz="2400" b="0" i="0" u="none" strike="noStrike" kern="1200" cap="none" spc="0" baseline="0" dirty="0">
                <a:solidFill>
                  <a:schemeClr val="accent2"/>
                </a:solidFill>
                <a:uFillTx/>
                <a:latin typeface="Wingdings" pitchFamily="18"/>
                <a:ea typeface="Wingdings" pitchFamily="2"/>
                <a:cs typeface="Wingdings" pitchFamily="2"/>
              </a:rPr>
              <a:t> </a:t>
            </a:r>
            <a:r>
              <a:rPr lang="en-GB" sz="2400" b="0" i="0" u="none" strike="noStrike" kern="1200" cap="none" spc="0" baseline="0" dirty="0">
                <a:solidFill>
                  <a:schemeClr val="accent2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€ 400 000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206434F8-0D7C-9149-BF62-3F9F0C73B0B1}"/>
              </a:ext>
            </a:extLst>
          </p:cNvPr>
          <p:cNvSpPr/>
          <p:nvPr/>
        </p:nvSpPr>
        <p:spPr>
          <a:xfrm>
            <a:off x="1151997" y="4176000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Strassenbau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9D07018E-0180-BF47-9DD7-1CFA26E9C62D}"/>
              </a:ext>
            </a:extLst>
          </p:cNvPr>
          <p:cNvSpPr/>
          <p:nvPr/>
        </p:nvSpPr>
        <p:spPr>
          <a:xfrm>
            <a:off x="5414967" y="5255998"/>
            <a:ext cx="365703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D-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Justi</a:t>
            </a:r>
            <a:r>
              <a:rPr lang="fr-FR" sz="2200" dirty="0" err="1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z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D3A41328-4295-D348-BEBE-BDBD88A4E108}"/>
              </a:ext>
            </a:extLst>
          </p:cNvPr>
          <p:cNvSpPr/>
          <p:nvPr/>
        </p:nvSpPr>
        <p:spPr>
          <a:xfrm>
            <a:off x="5414967" y="4176000"/>
            <a:ext cx="365703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D- </a:t>
            </a:r>
            <a:r>
              <a:rPr lang="fr-FR" sz="2200" dirty="0" err="1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Kultur</a:t>
            </a:r>
            <a:r>
              <a:rPr lang="fr-FR" sz="2200" dirty="0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dirty="0" err="1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und</a:t>
            </a:r>
            <a:r>
              <a:rPr lang="fr-FR" sz="2200" dirty="0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dirty="0" err="1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Bildung</a:t>
            </a:r>
            <a:endParaRPr lang="fr-FR" sz="2200" b="0" i="0" u="none" strike="noStrike" kern="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BD49BF52-7C93-1342-9A53-CFA435B25CC1}"/>
              </a:ext>
            </a:extLst>
          </p:cNvPr>
          <p:cNvSpPr/>
          <p:nvPr/>
        </p:nvSpPr>
        <p:spPr>
          <a:xfrm>
            <a:off x="1151997" y="5255998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Polizei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5C68AB9C-7FC0-A149-8B48-562B1DB64AB0}"/>
              </a:ext>
            </a:extLst>
          </p:cNvPr>
          <p:cNvSpPr/>
          <p:nvPr/>
        </p:nvSpPr>
        <p:spPr>
          <a:xfrm>
            <a:off x="5414967" y="4176000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</a:t>
            </a:r>
            <a:r>
              <a:rPr lang="fr-FR" sz="2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- </a:t>
            </a:r>
            <a:r>
              <a:rPr lang="fr-FR" sz="22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Kultur</a:t>
            </a:r>
            <a:r>
              <a:rPr lang="fr-FR" sz="2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und</a:t>
            </a:r>
            <a:r>
              <a:rPr lang="fr-FR" sz="2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Bildung</a:t>
            </a:r>
            <a:endParaRPr lang="fr-FR" sz="2200" b="1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9" name="1000_Win_-_Who_Wants_to_Be_a_Millionaire">
            <a:extLst>
              <a:ext uri="{FF2B5EF4-FFF2-40B4-BE49-F238E27FC236}">
                <a16:creationId xmlns:a16="http://schemas.microsoft.com/office/drawing/2014/main" id="{A0C2FA84-E17D-4941-977A-3CBD6A35A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2B236369-6CB4-5F42-B70A-617DAD3C4F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132162D7-42AF-BD48-8EE4-488AC014F01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5E55F289-0103-D548-B6BC-C43EB9BE13BC}"/>
              </a:ext>
            </a:extLst>
          </p:cNvPr>
          <p:cNvSpPr/>
          <p:nvPr/>
        </p:nvSpPr>
        <p:spPr>
          <a:xfrm>
            <a:off x="1245897" y="1168351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4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70EA687E-9086-654F-9400-F7E95C50401C}"/>
              </a:ext>
            </a:extLst>
          </p:cNvPr>
          <p:cNvSpPr/>
          <p:nvPr/>
        </p:nvSpPr>
        <p:spPr>
          <a:xfrm>
            <a:off x="1151997" y="2448004"/>
            <a:ext cx="7920002" cy="115199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</a:t>
            </a:r>
            <a:r>
              <a:rPr lang="fr-BE" sz="2400" b="1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Welche Zuständigkeiten haben die 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belgischen Gemeinden </a:t>
            </a:r>
            <a:r>
              <a:rPr lang="fr-BE" sz="2400" b="1" i="0" u="sng" strike="noStrike" kern="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nicht</a:t>
            </a:r>
            <a:r>
              <a:rPr lang="fr-BE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? 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841476EB-1271-0D42-B3BC-088A1168549D}"/>
              </a:ext>
            </a:extLst>
          </p:cNvPr>
          <p:cNvSpPr txBox="1"/>
          <p:nvPr/>
        </p:nvSpPr>
        <p:spPr>
          <a:xfrm>
            <a:off x="4631362" y="468008"/>
            <a:ext cx="416412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0" cap="none" spc="0" baseline="0">
                <a:solidFill>
                  <a:srgbClr val="FFFFFF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16</a:t>
            </a: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  </a:t>
            </a: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Wingdings" pitchFamily="18"/>
                <a:ea typeface="Wingdings" pitchFamily="2"/>
                <a:cs typeface="Wingdings" pitchFamily="2"/>
              </a:rPr>
              <a:t> </a:t>
            </a: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€ 500 000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A312E062-489F-C64B-88CD-2BD13FB92D09}"/>
              </a:ext>
            </a:extLst>
          </p:cNvPr>
          <p:cNvSpPr/>
          <p:nvPr/>
        </p:nvSpPr>
        <p:spPr>
          <a:xfrm>
            <a:off x="1151997" y="4176000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Kultur und Bildung</a:t>
            </a: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A613F331-802F-BE44-A193-CC8577ACD655}"/>
              </a:ext>
            </a:extLst>
          </p:cNvPr>
          <p:cNvSpPr/>
          <p:nvPr/>
        </p:nvSpPr>
        <p:spPr>
          <a:xfrm>
            <a:off x="5414967" y="5255998"/>
            <a:ext cx="365703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D- Gesundheitswesen</a:t>
            </a: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6815CA49-3422-9F44-8098-8F3A04D5DC83}"/>
              </a:ext>
            </a:extLst>
          </p:cNvPr>
          <p:cNvSpPr/>
          <p:nvPr/>
        </p:nvSpPr>
        <p:spPr>
          <a:xfrm>
            <a:off x="5414967" y="4176000"/>
            <a:ext cx="365703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D- Soziale Sicherheit</a:t>
            </a: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F8C2829D-137B-504A-B483-339B148EA810}"/>
              </a:ext>
            </a:extLst>
          </p:cNvPr>
          <p:cNvSpPr/>
          <p:nvPr/>
        </p:nvSpPr>
        <p:spPr>
          <a:xfrm>
            <a:off x="1151997" y="5255998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Arbeiten an öffentlichen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Strassen</a:t>
            </a: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124A1251-1FD6-CA43-BE51-E33FD48805F7}"/>
              </a:ext>
            </a:extLst>
          </p:cNvPr>
          <p:cNvSpPr/>
          <p:nvPr/>
        </p:nvSpPr>
        <p:spPr>
          <a:xfrm>
            <a:off x="5414967" y="4176000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</a:t>
            </a:r>
            <a:r>
              <a:rPr lang="fr-FR" sz="2200" b="1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- Soziale Sicherheit</a:t>
            </a:r>
          </a:p>
        </p:txBody>
      </p:sp>
      <p:pic>
        <p:nvPicPr>
          <p:cNvPr id="9" name="1000_Win_-_Who_Wants_to_Be_a_Millionaire">
            <a:extLst>
              <a:ext uri="{FF2B5EF4-FFF2-40B4-BE49-F238E27FC236}">
                <a16:creationId xmlns:a16="http://schemas.microsoft.com/office/drawing/2014/main" id="{237C08F0-75D4-5B4A-B53A-CFC65BEED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B68903C1-7EF3-8F45-AB68-C0418CFCB3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69D6EBA8-CCA8-6643-8798-9AAA8C3D7AF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68C1118E-0DFA-6049-AEBE-1C2FDE6770B1}"/>
              </a:ext>
            </a:extLst>
          </p:cNvPr>
          <p:cNvSpPr/>
          <p:nvPr/>
        </p:nvSpPr>
        <p:spPr>
          <a:xfrm>
            <a:off x="1212572" y="1101440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047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4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DD3C975-D905-7C44-A0E8-1BB09CF329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 rot="14404">
            <a:off x="3300755" y="192911"/>
            <a:ext cx="4972132" cy="7366827"/>
          </a:xfrm>
        </p:spPr>
        <p:txBody>
          <a:bodyPr lIns="90004" tIns="46798" rIns="90004" bIns="46798"/>
          <a:lstStyle/>
          <a:p>
            <a:pPr lvl="0" indent="-15264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FFFF"/>
                </a:solidFill>
                <a:latin typeface="Arial Black" pitchFamily="34"/>
              </a:rPr>
              <a:t>20 € 10,000,000</a:t>
            </a:r>
          </a:p>
          <a:p>
            <a:pPr lvl="0" indent="-15264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9900"/>
                </a:solidFill>
                <a:latin typeface="Arial Black" pitchFamily="34"/>
              </a:rPr>
              <a:t>19 € 1,000,000</a:t>
            </a:r>
          </a:p>
          <a:p>
            <a:pPr lvl="0" indent="-15264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9900"/>
                </a:solidFill>
                <a:latin typeface="Arial Black" pitchFamily="34"/>
              </a:rPr>
              <a:t>18 € 800,000</a:t>
            </a:r>
          </a:p>
          <a:p>
            <a:pPr lvl="0" indent="-15264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9900"/>
                </a:solidFill>
                <a:latin typeface="Arial Black" pitchFamily="34"/>
              </a:rPr>
              <a:t>17 € 650,000</a:t>
            </a:r>
          </a:p>
          <a:p>
            <a:pPr lvl="0" indent="-15264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FFFF"/>
                </a:solidFill>
                <a:latin typeface="Arial Black" pitchFamily="34"/>
              </a:rPr>
              <a:t>16 € 500,000</a:t>
            </a:r>
          </a:p>
          <a:p>
            <a:pPr lvl="0" indent="-15264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9900"/>
                </a:solidFill>
                <a:latin typeface="Arial Black" pitchFamily="34"/>
              </a:rPr>
              <a:t>15 € 400,000</a:t>
            </a:r>
          </a:p>
          <a:p>
            <a:pPr lvl="0" indent="-15264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9900"/>
                </a:solidFill>
                <a:latin typeface="Arial Black" pitchFamily="34"/>
              </a:rPr>
              <a:t>14 € 200 000</a:t>
            </a:r>
          </a:p>
          <a:p>
            <a:pPr lvl="0" indent="-15264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9900"/>
                </a:solidFill>
                <a:latin typeface="Arial Black" pitchFamily="34"/>
              </a:rPr>
              <a:t>13 € 100,000</a:t>
            </a:r>
          </a:p>
          <a:p>
            <a:pPr lvl="0" indent="-15264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FFFF"/>
                </a:solidFill>
                <a:latin typeface="Arial Black" pitchFamily="34"/>
              </a:rPr>
              <a:t>12 € 50,000</a:t>
            </a:r>
          </a:p>
          <a:p>
            <a:pPr lvl="0" indent="-68580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950E"/>
                </a:solidFill>
                <a:latin typeface="Arial Black" pitchFamily="34"/>
              </a:rPr>
              <a:t>11 € 30,000</a:t>
            </a:r>
          </a:p>
          <a:p>
            <a:pPr lvl="0" indent="-68580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950E"/>
                </a:solidFill>
                <a:latin typeface="Arial Black" pitchFamily="34"/>
              </a:rPr>
              <a:t>10 € 20,000</a:t>
            </a:r>
          </a:p>
          <a:p>
            <a:pPr lvl="0" indent="-68580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950E"/>
                </a:solidFill>
                <a:latin typeface="Arial Black" pitchFamily="34"/>
              </a:rPr>
              <a:t>9   € 15,000</a:t>
            </a:r>
          </a:p>
          <a:p>
            <a:pPr lvl="0" indent="-68580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FFFF"/>
                </a:solidFill>
                <a:latin typeface="Arial Black" pitchFamily="34"/>
              </a:rPr>
              <a:t>8   € 10,000</a:t>
            </a:r>
          </a:p>
          <a:p>
            <a:pPr lvl="0" indent="-68580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950E"/>
                </a:solidFill>
                <a:latin typeface="Arial Black" pitchFamily="34"/>
              </a:rPr>
              <a:t>7   € 8,000</a:t>
            </a:r>
            <a:br>
              <a:rPr lang="en-GB" sz="1400">
                <a:solidFill>
                  <a:srgbClr val="FF950E"/>
                </a:solidFill>
                <a:latin typeface="Arial Black" pitchFamily="34"/>
              </a:rPr>
            </a:br>
            <a:br>
              <a:rPr lang="en-GB" sz="1400">
                <a:solidFill>
                  <a:srgbClr val="FF950E"/>
                </a:solidFill>
                <a:latin typeface="Arial Black" pitchFamily="34"/>
              </a:rPr>
            </a:br>
            <a:r>
              <a:rPr lang="en-GB" sz="1400">
                <a:solidFill>
                  <a:srgbClr val="FF950E"/>
                </a:solidFill>
                <a:latin typeface="Arial Black" pitchFamily="34"/>
              </a:rPr>
              <a:t>6   € 4,000</a:t>
            </a:r>
          </a:p>
          <a:p>
            <a:pPr lvl="0" indent="-68580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950E"/>
                </a:solidFill>
                <a:latin typeface="Arial Black" pitchFamily="34"/>
              </a:rPr>
              <a:t>5   € 2,000</a:t>
            </a:r>
          </a:p>
          <a:p>
            <a:pPr lvl="0" indent="-68580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FFFF"/>
                </a:solidFill>
                <a:latin typeface="Arial Black" pitchFamily="34"/>
              </a:rPr>
              <a:t>4   € 1 000</a:t>
            </a:r>
          </a:p>
          <a:p>
            <a:pPr lvl="0" indent="-68580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950E"/>
                </a:solidFill>
                <a:latin typeface="Arial Black" pitchFamily="34"/>
              </a:rPr>
              <a:t>3   € 400</a:t>
            </a:r>
          </a:p>
          <a:p>
            <a:pPr lvl="0" indent="-68580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950E"/>
                </a:solidFill>
                <a:latin typeface="Arial Black" pitchFamily="34"/>
              </a:rPr>
              <a:t>2   € 200</a:t>
            </a:r>
          </a:p>
          <a:p>
            <a:pPr lvl="0" indent="-685800">
              <a:spcBef>
                <a:spcPts val="600"/>
              </a:spcBef>
              <a:spcAft>
                <a:spcPts val="600"/>
              </a:spcAft>
            </a:pPr>
            <a:r>
              <a:rPr lang="en-GB" sz="1400">
                <a:solidFill>
                  <a:srgbClr val="FFFFFF"/>
                </a:solidFill>
                <a:latin typeface="Arial Black" pitchFamily="34"/>
              </a:rPr>
              <a:t>1   € 100</a:t>
            </a:r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C9D04254-2D0A-044B-AC74-6ACBB119285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813584" y="3480325"/>
            <a:ext cx="1227243" cy="7919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5">
            <a:extLst>
              <a:ext uri="{FF2B5EF4-FFF2-40B4-BE49-F238E27FC236}">
                <a16:creationId xmlns:a16="http://schemas.microsoft.com/office/drawing/2014/main" id="{2E0EA1D0-76A7-5D42-96BA-88AA6EC8B58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813584" y="1843183"/>
            <a:ext cx="1183681" cy="7397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48A9CB6E-38EC-4C46-BEED-8BD778F5E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A1EBBDC3-F884-1B43-B4F2-19FD2F8F344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0" t="10403" r="18503" b="11596"/>
          <a:stretch>
            <a:fillRect/>
          </a:stretch>
        </p:blipFill>
        <p:spPr>
          <a:xfrm>
            <a:off x="706163" y="377180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7">
            <a:extLst>
              <a:ext uri="{FF2B5EF4-FFF2-40B4-BE49-F238E27FC236}">
                <a16:creationId xmlns:a16="http://schemas.microsoft.com/office/drawing/2014/main" id="{1111BC11-E355-C347-A34C-663C59156A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9918" y="5050249"/>
            <a:ext cx="1100901" cy="11115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89A8F446-8DF3-D944-87C8-C4A8A26D89A9}"/>
              </a:ext>
            </a:extLst>
          </p:cNvPr>
          <p:cNvSpPr/>
          <p:nvPr/>
        </p:nvSpPr>
        <p:spPr>
          <a:xfrm>
            <a:off x="758532" y="1215598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3DB99450-9F49-124A-A916-DB08491FA062}"/>
              </a:ext>
            </a:extLst>
          </p:cNvPr>
          <p:cNvSpPr/>
          <p:nvPr/>
        </p:nvSpPr>
        <p:spPr>
          <a:xfrm>
            <a:off x="81023" y="2648757"/>
            <a:ext cx="9896353" cy="103199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Wer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schlägt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in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Belgien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die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Gesetze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vor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(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wer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hat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die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gesetzgebende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Macht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- 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Legislative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Macht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)? 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2369B97F-C936-B143-A5B6-001B1B5FD730}"/>
              </a:ext>
            </a:extLst>
          </p:cNvPr>
          <p:cNvSpPr txBox="1"/>
          <p:nvPr/>
        </p:nvSpPr>
        <p:spPr>
          <a:xfrm>
            <a:off x="4721038" y="791998"/>
            <a:ext cx="416412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17   € </a:t>
            </a:r>
            <a:r>
              <a:rPr lang="en-GB" sz="2400" dirty="0">
                <a:solidFill>
                  <a:srgbClr val="FF950E"/>
                </a:solidFill>
                <a:latin typeface="Arial Black" pitchFamily="34"/>
                <a:ea typeface="Lucida Sans Unicode" pitchFamily="2"/>
                <a:cs typeface="Mangal" pitchFamily="2"/>
              </a:rPr>
              <a:t>65</a:t>
            </a:r>
            <a:r>
              <a:rPr lang="en-GB" sz="2400" b="0" i="0" u="none" strike="noStrike" kern="1200" cap="none" spc="0" baseline="0" dirty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0 000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0706B97F-920C-0B45-A8D8-E1A26497B407}"/>
              </a:ext>
            </a:extLst>
          </p:cNvPr>
          <p:cNvSpPr/>
          <p:nvPr/>
        </p:nvSpPr>
        <p:spPr>
          <a:xfrm>
            <a:off x="638426" y="4176000"/>
            <a:ext cx="4082612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Die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Gewerkschaften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E5CA321A-A672-CB41-8F42-E9457782F5C3}"/>
              </a:ext>
            </a:extLst>
          </p:cNvPr>
          <p:cNvSpPr/>
          <p:nvPr/>
        </p:nvSpPr>
        <p:spPr>
          <a:xfrm>
            <a:off x="5414967" y="5255998"/>
            <a:ext cx="3843332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D- Die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Medien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98F18CA9-153A-4A47-927C-A1E38DF84706}"/>
              </a:ext>
            </a:extLst>
          </p:cNvPr>
          <p:cNvSpPr/>
          <p:nvPr/>
        </p:nvSpPr>
        <p:spPr>
          <a:xfrm>
            <a:off x="5414967" y="4176000"/>
            <a:ext cx="365703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C- das Parlament</a:t>
            </a: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0BA19E94-B036-9B49-B182-156FDB56D72B}"/>
              </a:ext>
            </a:extLst>
          </p:cNvPr>
          <p:cNvSpPr/>
          <p:nvPr/>
        </p:nvSpPr>
        <p:spPr>
          <a:xfrm>
            <a:off x="638426" y="5255998"/>
            <a:ext cx="4082612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Die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Gerichte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und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die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Polizei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04DE9D48-A2E5-CA4E-AEC9-4AC12348468F}"/>
              </a:ext>
            </a:extLst>
          </p:cNvPr>
          <p:cNvSpPr/>
          <p:nvPr/>
        </p:nvSpPr>
        <p:spPr>
          <a:xfrm>
            <a:off x="5414967" y="4176000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</a:t>
            </a:r>
            <a:r>
              <a:rPr lang="fr-FR" sz="2200" b="1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- </a:t>
            </a:r>
            <a:r>
              <a:rPr lang="fr-FR" sz="2200" b="1" i="0" u="none" strike="noStrike" kern="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</a:t>
            </a:r>
            <a:r>
              <a:rPr lang="fr-FR" sz="2200" b="1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as Parlament</a:t>
            </a:r>
          </a:p>
        </p:txBody>
      </p:sp>
      <p:pic>
        <p:nvPicPr>
          <p:cNvPr id="9" name="1000_Win_-_Who_Wants_to_Be_a_Millionaire">
            <a:extLst>
              <a:ext uri="{FF2B5EF4-FFF2-40B4-BE49-F238E27FC236}">
                <a16:creationId xmlns:a16="http://schemas.microsoft.com/office/drawing/2014/main" id="{85F093AC-9876-814A-A5B6-EA8D749B5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D7EA8B55-032F-834B-B026-A230E315FF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53DA3E80-79A2-604D-B390-42461EDC70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721F34D2-08F1-654F-9C5F-63CE6128EAE9}"/>
              </a:ext>
            </a:extLst>
          </p:cNvPr>
          <p:cNvSpPr/>
          <p:nvPr/>
        </p:nvSpPr>
        <p:spPr>
          <a:xfrm>
            <a:off x="1245376" y="1141847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Bürgermeister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CC015C7-E8B2-A049-A93D-811C4ED29381}"/>
              </a:ext>
            </a:extLst>
          </p:cNvPr>
          <p:cNvSpPr/>
          <p:nvPr/>
        </p:nvSpPr>
        <p:spPr>
          <a:xfrm>
            <a:off x="1245897" y="1168351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4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3DB99450-9F49-124A-A916-DB08491FA062}"/>
              </a:ext>
            </a:extLst>
          </p:cNvPr>
          <p:cNvSpPr/>
          <p:nvPr/>
        </p:nvSpPr>
        <p:spPr>
          <a:xfrm>
            <a:off x="304800" y="2637183"/>
            <a:ext cx="9660835" cy="96281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 lnSpcReduction="10000"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Wer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ist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in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Belgien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für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die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D</a:t>
            </a:r>
            <a:r>
              <a:rPr lang="fr-BE" sz="2400" b="1" dirty="0" err="1">
                <a:solidFill>
                  <a:srgbClr val="FFFFFF"/>
                </a:solidFill>
                <a:ea typeface=""/>
                <a:cs typeface=""/>
              </a:rPr>
              <a:t>urchführung</a:t>
            </a:r>
            <a:r>
              <a:rPr lang="fr-BE" sz="2400" b="1" dirty="0">
                <a:solidFill>
                  <a:srgbClr val="FFFFFF"/>
                </a:solidFill>
                <a:ea typeface=""/>
                <a:cs typeface=""/>
              </a:rPr>
              <a:t> der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Gesetze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zuständig</a:t>
            </a:r>
            <a:endParaRPr lang="fr-BE" sz="24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"/>
              <a:cs typeface="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(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wer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hat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exekutive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Macht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)? 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2369B97F-C936-B143-A5B6-001B1B5FD730}"/>
              </a:ext>
            </a:extLst>
          </p:cNvPr>
          <p:cNvSpPr txBox="1"/>
          <p:nvPr/>
        </p:nvSpPr>
        <p:spPr>
          <a:xfrm>
            <a:off x="4721038" y="791998"/>
            <a:ext cx="416412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18   € 800 000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0706B97F-920C-0B45-A8D8-E1A26497B407}"/>
              </a:ext>
            </a:extLst>
          </p:cNvPr>
          <p:cNvSpPr/>
          <p:nvPr/>
        </p:nvSpPr>
        <p:spPr>
          <a:xfrm>
            <a:off x="638426" y="4176000"/>
            <a:ext cx="4082612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Die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Universitäten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E5CA321A-A672-CB41-8F42-E9457782F5C3}"/>
              </a:ext>
            </a:extLst>
          </p:cNvPr>
          <p:cNvSpPr/>
          <p:nvPr/>
        </p:nvSpPr>
        <p:spPr>
          <a:xfrm>
            <a:off x="5414967" y="5255998"/>
            <a:ext cx="3843332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D-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Das</a:t>
            </a: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Parlament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98F18CA9-153A-4A47-927C-A1E38DF84706}"/>
              </a:ext>
            </a:extLst>
          </p:cNvPr>
          <p:cNvSpPr/>
          <p:nvPr/>
        </p:nvSpPr>
        <p:spPr>
          <a:xfrm>
            <a:off x="5414967" y="4176000"/>
            <a:ext cx="365703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C- die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Regierungen</a:t>
            </a:r>
            <a:endParaRPr lang="fr-FR" sz="2200" b="0" i="0" u="none" strike="noStrike" kern="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0BA19E94-B036-9B49-B182-156FDB56D72B}"/>
              </a:ext>
            </a:extLst>
          </p:cNvPr>
          <p:cNvSpPr/>
          <p:nvPr/>
        </p:nvSpPr>
        <p:spPr>
          <a:xfrm>
            <a:off x="638426" y="5255998"/>
            <a:ext cx="4082612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Die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Gerichte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und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die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Polizei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04DE9D48-A2E5-CA4E-AEC9-4AC12348468F}"/>
              </a:ext>
            </a:extLst>
          </p:cNvPr>
          <p:cNvSpPr/>
          <p:nvPr/>
        </p:nvSpPr>
        <p:spPr>
          <a:xfrm>
            <a:off x="5414967" y="4176000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</a:t>
            </a:r>
            <a:r>
              <a:rPr lang="fr-FR" sz="2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- </a:t>
            </a:r>
            <a:r>
              <a:rPr lang="fr-FR" sz="22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Die </a:t>
            </a:r>
            <a:r>
              <a:rPr lang="fr-FR" sz="2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Regierung</a:t>
            </a:r>
            <a:endParaRPr lang="fr-FR" sz="2200" b="1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9" name="1000_Win_-_Who_Wants_to_Be_a_Millionaire">
            <a:extLst>
              <a:ext uri="{FF2B5EF4-FFF2-40B4-BE49-F238E27FC236}">
                <a16:creationId xmlns:a16="http://schemas.microsoft.com/office/drawing/2014/main" id="{85F093AC-9876-814A-A5B6-EA8D749B5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D7EA8B55-032F-834B-B026-A230E315FF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53DA3E80-79A2-604D-B390-42461EDC70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B07621CF-2699-954A-A691-AE3ACB9359F7}"/>
              </a:ext>
            </a:extLst>
          </p:cNvPr>
          <p:cNvSpPr/>
          <p:nvPr/>
        </p:nvSpPr>
        <p:spPr>
          <a:xfrm>
            <a:off x="1245897" y="1168351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1138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4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940F0506-844A-694D-AC36-92E9B7909CA3}"/>
              </a:ext>
            </a:extLst>
          </p:cNvPr>
          <p:cNvSpPr/>
          <p:nvPr/>
        </p:nvSpPr>
        <p:spPr>
          <a:xfrm>
            <a:off x="1151997" y="2664003"/>
            <a:ext cx="7920002" cy="935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Wer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ist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Belgiens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Staatsoberhaupt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?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BAB42BC7-6ACF-2642-BF33-F3D1EC00AE94}"/>
              </a:ext>
            </a:extLst>
          </p:cNvPr>
          <p:cNvSpPr txBox="1"/>
          <p:nvPr/>
        </p:nvSpPr>
        <p:spPr>
          <a:xfrm>
            <a:off x="4653921" y="426759"/>
            <a:ext cx="4508010" cy="6096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C000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19 € 1 000 000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198A2A76-5B5E-BB48-A3AF-5C04C81B1C8A}"/>
              </a:ext>
            </a:extLst>
          </p:cNvPr>
          <p:cNvSpPr/>
          <p:nvPr/>
        </p:nvSpPr>
        <p:spPr>
          <a:xfrm>
            <a:off x="1151997" y="4029276"/>
            <a:ext cx="3691460" cy="101072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lphaU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Romelu</a:t>
            </a: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Lukaku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Forme libre 7">
            <a:extLst>
              <a:ext uri="{FF2B5EF4-FFF2-40B4-BE49-F238E27FC236}">
                <a16:creationId xmlns:a16="http://schemas.microsoft.com/office/drawing/2014/main" id="{8E750872-B20E-454D-B5BE-D2D4A4F6F565}"/>
              </a:ext>
            </a:extLst>
          </p:cNvPr>
          <p:cNvSpPr/>
          <p:nvPr/>
        </p:nvSpPr>
        <p:spPr>
          <a:xfrm>
            <a:off x="1151997" y="5325602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B. </a:t>
            </a:r>
            <a:r>
              <a:rPr lang="fr-BE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König</a:t>
            </a:r>
            <a:r>
              <a:rPr lang="fr-BE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Philippe</a:t>
            </a:r>
            <a:endParaRPr lang="fr-FR" sz="2200" b="0" i="0" u="none" strike="noStrike" kern="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549ADE2-9B7F-3144-BC64-A9F274F9DB9F}"/>
              </a:ext>
            </a:extLst>
          </p:cNvPr>
          <p:cNvSpPr/>
          <p:nvPr/>
        </p:nvSpPr>
        <p:spPr>
          <a:xfrm>
            <a:off x="0" y="0"/>
            <a:ext cx="10080629" cy="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"/>
              </a:rPr>
              <a:t>  </a:t>
            </a:r>
            <a:r>
              <a:rPr lang="fr-FR" sz="2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"/>
              </a:rPr>
              <a:t> </a:t>
            </a: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"/>
              </a:rPr>
              <a:t>où </a:t>
            </a:r>
          </a:p>
        </p:txBody>
      </p:sp>
      <p:pic>
        <p:nvPicPr>
          <p:cNvPr id="7" name="Picture 2" descr="http://mathematiques3.free.fr/2quatrieme/calcullit/imcalcullit/recup/8calcull28.gif">
            <a:extLst>
              <a:ext uri="{FF2B5EF4-FFF2-40B4-BE49-F238E27FC236}">
                <a16:creationId xmlns:a16="http://schemas.microsoft.com/office/drawing/2014/main" id="{F6171ED8-2C8B-AF42-B4A6-9E373E921D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5576" y="-198433"/>
            <a:ext cx="533396" cy="4190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01DB2CC4-6631-9943-94CF-75C0C9DF937D}"/>
              </a:ext>
            </a:extLst>
          </p:cNvPr>
          <p:cNvSpPr/>
          <p:nvPr/>
        </p:nvSpPr>
        <p:spPr>
          <a:xfrm>
            <a:off x="152403" y="152403"/>
            <a:ext cx="10080629" cy="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"/>
              </a:rPr>
              <a:t>  </a:t>
            </a:r>
            <a:r>
              <a:rPr lang="fr-FR" sz="2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"/>
              </a:rPr>
              <a:t> </a:t>
            </a: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"/>
              </a:rPr>
              <a:t>où </a:t>
            </a:r>
          </a:p>
        </p:txBody>
      </p:sp>
      <p:pic>
        <p:nvPicPr>
          <p:cNvPr id="9" name="Picture 4" descr="http://mathematiques3.free.fr/2quatrieme/calcullit/imcalcullit/recup/8calcull28.gif">
            <a:extLst>
              <a:ext uri="{FF2B5EF4-FFF2-40B4-BE49-F238E27FC236}">
                <a16:creationId xmlns:a16="http://schemas.microsoft.com/office/drawing/2014/main" id="{67AD28E0-DF62-A343-9035-430404F12EF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7979" y="-46040"/>
            <a:ext cx="533396" cy="4190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Forme libre 5">
            <a:extLst>
              <a:ext uri="{FF2B5EF4-FFF2-40B4-BE49-F238E27FC236}">
                <a16:creationId xmlns:a16="http://schemas.microsoft.com/office/drawing/2014/main" id="{C55873A0-5857-9646-BC2B-893DDAF57A4B}"/>
              </a:ext>
            </a:extLst>
          </p:cNvPr>
          <p:cNvSpPr/>
          <p:nvPr/>
        </p:nvSpPr>
        <p:spPr>
          <a:xfrm>
            <a:off x="5414967" y="5255998"/>
            <a:ext cx="365703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D. Bart De Wever</a:t>
            </a:r>
          </a:p>
        </p:txBody>
      </p:sp>
      <p:sp>
        <p:nvSpPr>
          <p:cNvPr id="11" name="Forme libre 5">
            <a:extLst>
              <a:ext uri="{FF2B5EF4-FFF2-40B4-BE49-F238E27FC236}">
                <a16:creationId xmlns:a16="http://schemas.microsoft.com/office/drawing/2014/main" id="{6AD46EB2-FB14-054A-B61D-FE9C0932C93A}"/>
              </a:ext>
            </a:extLst>
          </p:cNvPr>
          <p:cNvSpPr/>
          <p:nvPr/>
        </p:nvSpPr>
        <p:spPr>
          <a:xfrm>
            <a:off x="5414967" y="3994474"/>
            <a:ext cx="3657033" cy="108032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C. Charles Michel</a:t>
            </a:r>
          </a:p>
        </p:txBody>
      </p:sp>
      <p:pic>
        <p:nvPicPr>
          <p:cNvPr id="12" name="1000_Win_-_Who_Wants_to_Be_a_Millionaire">
            <a:extLst>
              <a:ext uri="{FF2B5EF4-FFF2-40B4-BE49-F238E27FC236}">
                <a16:creationId xmlns:a16="http://schemas.microsoft.com/office/drawing/2014/main" id="{33B3DC46-CFFF-9E46-AFEF-F001B32D7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0A351A6A-6C6D-7246-8CE0-8B1B9594F8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Forme libre 8">
            <a:extLst>
              <a:ext uri="{FF2B5EF4-FFF2-40B4-BE49-F238E27FC236}">
                <a16:creationId xmlns:a16="http://schemas.microsoft.com/office/drawing/2014/main" id="{E6B4A204-F3C0-5048-B21B-A63DF3D72C51}"/>
              </a:ext>
            </a:extLst>
          </p:cNvPr>
          <p:cNvSpPr/>
          <p:nvPr/>
        </p:nvSpPr>
        <p:spPr>
          <a:xfrm>
            <a:off x="1151997" y="5325602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2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B. </a:t>
            </a:r>
            <a:r>
              <a:rPr lang="fr-BE" sz="2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König</a:t>
            </a:r>
            <a:r>
              <a:rPr lang="fr-BE" sz="22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Philipp</a:t>
            </a:r>
            <a:r>
              <a:rPr lang="fr-BE" sz="22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Mangal" pitchFamily="2"/>
              </a:rPr>
              <a:t>e</a:t>
            </a:r>
            <a:endParaRPr lang="fr-FR" sz="2200" b="1" i="0" u="none" strike="noStrike" kern="0" cap="none" spc="0" baseline="0" dirty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15" name="Image 15">
            <a:extLst>
              <a:ext uri="{FF2B5EF4-FFF2-40B4-BE49-F238E27FC236}">
                <a16:creationId xmlns:a16="http://schemas.microsoft.com/office/drawing/2014/main" id="{501C1F90-E920-6E41-BBBA-C43BF92221B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4231DB39-9337-5946-83BC-A606DA3D885C}"/>
              </a:ext>
            </a:extLst>
          </p:cNvPr>
          <p:cNvSpPr/>
          <p:nvPr/>
        </p:nvSpPr>
        <p:spPr>
          <a:xfrm>
            <a:off x="1245376" y="1141847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Bürgermeister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12103DA9-21AA-0F48-88D1-4A6AFA2510D5}"/>
              </a:ext>
            </a:extLst>
          </p:cNvPr>
          <p:cNvSpPr/>
          <p:nvPr/>
        </p:nvSpPr>
        <p:spPr>
          <a:xfrm>
            <a:off x="1245897" y="1168351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54658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34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940F0506-844A-694D-AC36-92E9B7909CA3}"/>
              </a:ext>
            </a:extLst>
          </p:cNvPr>
          <p:cNvSpPr/>
          <p:nvPr/>
        </p:nvSpPr>
        <p:spPr>
          <a:xfrm>
            <a:off x="1151997" y="2664003"/>
            <a:ext cx="7920002" cy="935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 lnSpcReduction="10000"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Wer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ist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dirty="0" err="1">
                <a:solidFill>
                  <a:srgbClr val="FFFFFF"/>
                </a:solidFill>
                <a:latin typeface="Calibri"/>
                <a:ea typeface=""/>
                <a:cs typeface=""/>
              </a:rPr>
              <a:t>Ministerpräsident</a:t>
            </a:r>
            <a:r>
              <a:rPr lang="fr-BE" sz="2400" b="1" dirty="0">
                <a:solidFill>
                  <a:srgbClr val="FFFFFF"/>
                </a:solidFill>
                <a:latin typeface="Calibri"/>
                <a:ea typeface=""/>
                <a:cs typeface=""/>
              </a:rPr>
              <a:t> der Deutsch-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dirty="0" err="1">
                <a:solidFill>
                  <a:srgbClr val="FFFFFF"/>
                </a:solidFill>
                <a:latin typeface="Calibri"/>
                <a:ea typeface=""/>
                <a:cs typeface=""/>
              </a:rPr>
              <a:t>Sprachigen</a:t>
            </a:r>
            <a:r>
              <a:rPr lang="fr-BE" sz="2400" b="1" dirty="0">
                <a:solidFill>
                  <a:srgbClr val="FFFFFF"/>
                </a:solidFill>
                <a:latin typeface="Calibri"/>
                <a:ea typeface=""/>
                <a:cs typeface=""/>
              </a:rPr>
              <a:t> </a:t>
            </a:r>
            <a:r>
              <a:rPr lang="fr-BE" sz="2400" b="1" dirty="0" err="1">
                <a:solidFill>
                  <a:srgbClr val="FFFFFF"/>
                </a:solidFill>
                <a:latin typeface="Calibri"/>
                <a:ea typeface=""/>
                <a:cs typeface=""/>
              </a:rPr>
              <a:t>Gemeinschaft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?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BAB42BC7-6ACF-2642-BF33-F3D1EC00AE94}"/>
              </a:ext>
            </a:extLst>
          </p:cNvPr>
          <p:cNvSpPr txBox="1"/>
          <p:nvPr/>
        </p:nvSpPr>
        <p:spPr>
          <a:xfrm>
            <a:off x="4109911" y="438008"/>
            <a:ext cx="4508010" cy="6096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solidFill>
                  <a:schemeClr val="bg1"/>
                </a:solidFill>
                <a:latin typeface="Arial Black" pitchFamily="34"/>
                <a:ea typeface="Lucida Sans Unicode" pitchFamily="2"/>
                <a:cs typeface="Mangal" pitchFamily="2"/>
              </a:rPr>
              <a:t>20</a:t>
            </a:r>
            <a:r>
              <a:rPr lang="en-GB" sz="2400" b="0" i="0" u="none" strike="noStrike" kern="1200" cap="none" spc="0" baseline="0" dirty="0">
                <a:solidFill>
                  <a:schemeClr val="bg1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€ 10 000 000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198A2A76-5B5E-BB48-A3AF-5C04C81B1C8A}"/>
              </a:ext>
            </a:extLst>
          </p:cNvPr>
          <p:cNvSpPr/>
          <p:nvPr/>
        </p:nvSpPr>
        <p:spPr>
          <a:xfrm>
            <a:off x="1151997" y="4029276"/>
            <a:ext cx="3691460" cy="101072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lphaU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Alexander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Miesen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Forme libre 7">
            <a:extLst>
              <a:ext uri="{FF2B5EF4-FFF2-40B4-BE49-F238E27FC236}">
                <a16:creationId xmlns:a16="http://schemas.microsoft.com/office/drawing/2014/main" id="{8E750872-B20E-454D-B5BE-D2D4A4F6F565}"/>
              </a:ext>
            </a:extLst>
          </p:cNvPr>
          <p:cNvSpPr/>
          <p:nvPr/>
        </p:nvSpPr>
        <p:spPr>
          <a:xfrm>
            <a:off x="1151997" y="5325602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B. </a:t>
            </a:r>
            <a:r>
              <a:rPr lang="fr-BE" sz="2200" kern="0" dirty="0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Oliver </a:t>
            </a:r>
            <a:r>
              <a:rPr lang="fr-BE" sz="2200" kern="0" dirty="0" err="1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Paasch</a:t>
            </a:r>
            <a:endParaRPr lang="fr-FR" sz="2200" b="0" i="0" u="none" strike="noStrike" kern="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549ADE2-9B7F-3144-BC64-A9F274F9DB9F}"/>
              </a:ext>
            </a:extLst>
          </p:cNvPr>
          <p:cNvSpPr/>
          <p:nvPr/>
        </p:nvSpPr>
        <p:spPr>
          <a:xfrm>
            <a:off x="0" y="0"/>
            <a:ext cx="10080629" cy="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"/>
              </a:rPr>
              <a:t>  </a:t>
            </a:r>
            <a:r>
              <a:rPr lang="fr-FR" sz="2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"/>
              </a:rPr>
              <a:t> </a:t>
            </a: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"/>
              </a:rPr>
              <a:t>où </a:t>
            </a:r>
          </a:p>
        </p:txBody>
      </p:sp>
      <p:pic>
        <p:nvPicPr>
          <p:cNvPr id="7" name="Picture 2" descr="http://mathematiques3.free.fr/2quatrieme/calcullit/imcalcullit/recup/8calcull28.gif">
            <a:extLst>
              <a:ext uri="{FF2B5EF4-FFF2-40B4-BE49-F238E27FC236}">
                <a16:creationId xmlns:a16="http://schemas.microsoft.com/office/drawing/2014/main" id="{F6171ED8-2C8B-AF42-B4A6-9E373E921D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5576" y="-198433"/>
            <a:ext cx="533396" cy="4190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01DB2CC4-6631-9943-94CF-75C0C9DF937D}"/>
              </a:ext>
            </a:extLst>
          </p:cNvPr>
          <p:cNvSpPr/>
          <p:nvPr/>
        </p:nvSpPr>
        <p:spPr>
          <a:xfrm>
            <a:off x="152403" y="152403"/>
            <a:ext cx="10080629" cy="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"/>
              </a:rPr>
              <a:t>  </a:t>
            </a:r>
            <a:r>
              <a:rPr lang="fr-FR" sz="2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"/>
              </a:rPr>
              <a:t> </a:t>
            </a: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"/>
              </a:rPr>
              <a:t>où </a:t>
            </a:r>
          </a:p>
        </p:txBody>
      </p:sp>
      <p:pic>
        <p:nvPicPr>
          <p:cNvPr id="9" name="Picture 4" descr="http://mathematiques3.free.fr/2quatrieme/calcullit/imcalcullit/recup/8calcull28.gif">
            <a:extLst>
              <a:ext uri="{FF2B5EF4-FFF2-40B4-BE49-F238E27FC236}">
                <a16:creationId xmlns:a16="http://schemas.microsoft.com/office/drawing/2014/main" id="{67AD28E0-DF62-A343-9035-430404F12EF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7979" y="-46040"/>
            <a:ext cx="533396" cy="4190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Forme libre 5">
            <a:extLst>
              <a:ext uri="{FF2B5EF4-FFF2-40B4-BE49-F238E27FC236}">
                <a16:creationId xmlns:a16="http://schemas.microsoft.com/office/drawing/2014/main" id="{C55873A0-5857-9646-BC2B-893DDAF57A4B}"/>
              </a:ext>
            </a:extLst>
          </p:cNvPr>
          <p:cNvSpPr/>
          <p:nvPr/>
        </p:nvSpPr>
        <p:spPr>
          <a:xfrm>
            <a:off x="5414967" y="5255998"/>
            <a:ext cx="4053124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D. Claudia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Niessen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</a:p>
        </p:txBody>
      </p:sp>
      <p:sp>
        <p:nvSpPr>
          <p:cNvPr id="11" name="Forme libre 5">
            <a:extLst>
              <a:ext uri="{FF2B5EF4-FFF2-40B4-BE49-F238E27FC236}">
                <a16:creationId xmlns:a16="http://schemas.microsoft.com/office/drawing/2014/main" id="{6AD46EB2-FB14-054A-B61D-FE9C0932C93A}"/>
              </a:ext>
            </a:extLst>
          </p:cNvPr>
          <p:cNvSpPr/>
          <p:nvPr/>
        </p:nvSpPr>
        <p:spPr>
          <a:xfrm>
            <a:off x="5414967" y="3994474"/>
            <a:ext cx="4053124" cy="108032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C. </a:t>
            </a:r>
            <a:r>
              <a:rPr lang="fr-FR" sz="2200" kern="0" dirty="0" err="1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Karl-Heinz</a:t>
            </a:r>
            <a:r>
              <a:rPr lang="fr-FR" sz="2200" kern="0" dirty="0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kern="0" dirty="0" err="1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Lambertz</a:t>
            </a:r>
            <a:endParaRPr lang="fr-FR" sz="2200" b="0" i="0" u="none" strike="noStrike" kern="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12" name="1000_Win_-_Who_Wants_to_Be_a_Millionaire">
            <a:extLst>
              <a:ext uri="{FF2B5EF4-FFF2-40B4-BE49-F238E27FC236}">
                <a16:creationId xmlns:a16="http://schemas.microsoft.com/office/drawing/2014/main" id="{33B3DC46-CFFF-9E46-AFEF-F001B32D7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0A351A6A-6C6D-7246-8CE0-8B1B9594F8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Forme libre 8">
            <a:extLst>
              <a:ext uri="{FF2B5EF4-FFF2-40B4-BE49-F238E27FC236}">
                <a16:creationId xmlns:a16="http://schemas.microsoft.com/office/drawing/2014/main" id="{E6B4A204-F3C0-5048-B21B-A63DF3D72C51}"/>
              </a:ext>
            </a:extLst>
          </p:cNvPr>
          <p:cNvSpPr/>
          <p:nvPr/>
        </p:nvSpPr>
        <p:spPr>
          <a:xfrm>
            <a:off x="1151997" y="5325602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2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B. Oliver </a:t>
            </a:r>
            <a:r>
              <a:rPr lang="fr-BE" sz="2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Paasch</a:t>
            </a:r>
            <a:endParaRPr lang="fr-FR" sz="2200" b="1" i="0" u="none" strike="noStrike" kern="0" cap="none" spc="0" baseline="0" dirty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15" name="Image 15">
            <a:extLst>
              <a:ext uri="{FF2B5EF4-FFF2-40B4-BE49-F238E27FC236}">
                <a16:creationId xmlns:a16="http://schemas.microsoft.com/office/drawing/2014/main" id="{501C1F90-E920-6E41-BBBA-C43BF92221B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4231DB39-9337-5946-83BC-A606DA3D885C}"/>
              </a:ext>
            </a:extLst>
          </p:cNvPr>
          <p:cNvSpPr/>
          <p:nvPr/>
        </p:nvSpPr>
        <p:spPr>
          <a:xfrm>
            <a:off x="1245376" y="1141847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Bürgermeister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2F523D59-402B-CF4A-92F9-33C646038168}"/>
              </a:ext>
            </a:extLst>
          </p:cNvPr>
          <p:cNvSpPr/>
          <p:nvPr/>
        </p:nvSpPr>
        <p:spPr>
          <a:xfrm>
            <a:off x="1245897" y="1168351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34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7146C80-25E4-9544-9098-89E5F74D5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7003" y="2896919"/>
            <a:ext cx="1799639" cy="1799639"/>
          </a:xfrm>
          <a:prstGeom prst="rect">
            <a:avLst/>
          </a:prstGeom>
          <a:solidFill>
            <a:srgbClr val="CFE7F5"/>
          </a:solidFill>
          <a:ln w="0" cap="flat">
            <a:solidFill>
              <a:srgbClr val="808080"/>
            </a:solidFill>
            <a:prstDash val="solid"/>
            <a:miter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EAC854-2C42-7144-89F3-9E7B778A611D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11968" y="1586200"/>
            <a:ext cx="9974604" cy="68903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Qui_veut_gagner_des_millions_-_musique_du_gnrique_VERSION_LONGUE_tf1">
            <a:extLst>
              <a:ext uri="{FF2B5EF4-FFF2-40B4-BE49-F238E27FC236}">
                <a16:creationId xmlns:a16="http://schemas.microsoft.com/office/drawing/2014/main" id="{D725E686-05D3-DF44-9A7E-66107255F1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99830" y="152011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882AA66-8BD8-8D43-9248-FE64834764CC}"/>
              </a:ext>
            </a:extLst>
          </p:cNvPr>
          <p:cNvSpPr txBox="1"/>
          <p:nvPr/>
        </p:nvSpPr>
        <p:spPr>
          <a:xfrm>
            <a:off x="2658919" y="428387"/>
            <a:ext cx="5583490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4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Bravo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52912CD7-0A52-EA4D-9264-720EF5308975}"/>
              </a:ext>
            </a:extLst>
          </p:cNvPr>
          <p:cNvSpPr/>
          <p:nvPr/>
        </p:nvSpPr>
        <p:spPr>
          <a:xfrm>
            <a:off x="1151997" y="2664003"/>
            <a:ext cx="7920002" cy="935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Welche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Wahlen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finden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am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dirty="0">
                <a:solidFill>
                  <a:srgbClr val="FFFFFF"/>
                </a:solidFill>
                <a:latin typeface="Calibri"/>
                <a:ea typeface=""/>
                <a:cs typeface=""/>
              </a:rPr>
              <a:t>26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. Mai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statt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? 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EF176266-8C35-3E46-98D7-1F6D16EE0B38}"/>
              </a:ext>
            </a:extLst>
          </p:cNvPr>
          <p:cNvSpPr txBox="1"/>
          <p:nvPr/>
        </p:nvSpPr>
        <p:spPr>
          <a:xfrm>
            <a:off x="4721038" y="791998"/>
            <a:ext cx="416412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1</a:t>
            </a: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Wingdings" pitchFamily="18"/>
                <a:ea typeface="Wingdings" pitchFamily="2"/>
                <a:cs typeface="Wingdings" pitchFamily="2"/>
              </a:rPr>
              <a:t> </a:t>
            </a: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€ 100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EAFD05B8-DB38-4845-B6D3-4DB9C233FF83}"/>
              </a:ext>
            </a:extLst>
          </p:cNvPr>
          <p:cNvSpPr/>
          <p:nvPr/>
        </p:nvSpPr>
        <p:spPr>
          <a:xfrm>
            <a:off x="1151997" y="4176000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</a:t>
            </a: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Kommunalwahlen</a:t>
            </a:r>
            <a:endParaRPr lang="fr-FR" sz="22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68157616-A053-8347-8DA0-DFD8075FBFA6}"/>
              </a:ext>
            </a:extLst>
          </p:cNvPr>
          <p:cNvSpPr/>
          <p:nvPr/>
        </p:nvSpPr>
        <p:spPr>
          <a:xfrm>
            <a:off x="5414967" y="5255998"/>
            <a:ext cx="421936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D-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Gemeinschaftswah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len</a:t>
            </a:r>
            <a:endParaRPr lang="fr-FR" sz="2200" b="0" i="0" u="none" strike="noStrike" kern="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FC3FAC1F-DE14-2341-A683-EBD4A92B3D7D}"/>
              </a:ext>
            </a:extLst>
          </p:cNvPr>
          <p:cNvSpPr/>
          <p:nvPr/>
        </p:nvSpPr>
        <p:spPr>
          <a:xfrm>
            <a:off x="5414967" y="4176000"/>
            <a:ext cx="421936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dirty="0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C- </a:t>
            </a:r>
            <a:r>
              <a:rPr lang="fr-FR" sz="2200" dirty="0" err="1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Regional</a:t>
            </a:r>
            <a:r>
              <a:rPr lang="fr-FR" sz="2200" dirty="0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-, </a:t>
            </a:r>
            <a:r>
              <a:rPr lang="fr-FR" sz="2200" dirty="0" err="1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Gemeinschafts</a:t>
            </a:r>
            <a:r>
              <a:rPr lang="fr-FR" sz="2200" dirty="0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-, 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dirty="0" err="1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Föderal</a:t>
            </a:r>
            <a:r>
              <a:rPr lang="fr-FR" sz="2200" dirty="0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- </a:t>
            </a:r>
            <a:r>
              <a:rPr lang="fr-FR" sz="2200" dirty="0" err="1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und</a:t>
            </a:r>
            <a:r>
              <a:rPr lang="fr-FR" sz="2200" dirty="0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dirty="0" err="1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Europawahlen</a:t>
            </a:r>
            <a:r>
              <a:rPr lang="fr-FR" sz="2200" dirty="0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  </a:t>
            </a:r>
            <a:endParaRPr lang="fr-FR" sz="2200" kern="0" dirty="0">
              <a:solidFill>
                <a:schemeClr val="bg1"/>
              </a:solidFill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3044217F-9A6A-454A-BBBF-BBE8A52FAFD0}"/>
              </a:ext>
            </a:extLst>
          </p:cNvPr>
          <p:cNvSpPr/>
          <p:nvPr/>
        </p:nvSpPr>
        <p:spPr>
          <a:xfrm>
            <a:off x="1151997" y="5255998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Parlamentswahlen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9DF8D674-914B-3542-8CBD-C72F93627766}"/>
              </a:ext>
            </a:extLst>
          </p:cNvPr>
          <p:cNvSpPr/>
          <p:nvPr/>
        </p:nvSpPr>
        <p:spPr>
          <a:xfrm>
            <a:off x="5414967" y="4189252"/>
            <a:ext cx="421936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C- </a:t>
            </a:r>
            <a:r>
              <a:rPr lang="fr-FR" sz="22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Regional</a:t>
            </a:r>
            <a:r>
              <a:rPr lang="fr-FR" sz="2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-, </a:t>
            </a:r>
            <a:r>
              <a:rPr lang="fr-FR" sz="22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Gemeinschafts</a:t>
            </a:r>
            <a:r>
              <a:rPr lang="fr-FR" sz="2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-,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Föderal</a:t>
            </a:r>
            <a:r>
              <a:rPr lang="fr-FR" sz="2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- </a:t>
            </a:r>
            <a:r>
              <a:rPr lang="fr-FR" sz="2200" b="1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Mangal" pitchFamily="2"/>
              </a:rPr>
              <a:t>u</a:t>
            </a:r>
            <a:r>
              <a:rPr lang="fr-FR" sz="22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nd</a:t>
            </a:r>
            <a:r>
              <a:rPr lang="fr-FR" sz="2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Europawahlen</a:t>
            </a:r>
            <a:r>
              <a:rPr lang="fr-FR" sz="2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 </a:t>
            </a:r>
            <a:endParaRPr lang="fr-FR" sz="2200" b="1" i="0" u="none" strike="noStrike" kern="0" cap="none" spc="0" baseline="0" dirty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9" name="1000_Win_-_Who_Wants_to_Be_a_Millionaire">
            <a:extLst>
              <a:ext uri="{FF2B5EF4-FFF2-40B4-BE49-F238E27FC236}">
                <a16:creationId xmlns:a16="http://schemas.microsoft.com/office/drawing/2014/main" id="{DFEB40E7-54BD-4645-A052-4B4038AED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0770F0D7-2D23-6D46-B067-A6F6499414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2">
            <a:extLst>
              <a:ext uri="{FF2B5EF4-FFF2-40B4-BE49-F238E27FC236}">
                <a16:creationId xmlns:a16="http://schemas.microsoft.com/office/drawing/2014/main" id="{FF589AD8-4CB0-124D-86D7-D60AC94AA35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EB7B9BD6-5579-EA45-BE75-C76C2F551FC2}"/>
              </a:ext>
            </a:extLst>
          </p:cNvPr>
          <p:cNvSpPr/>
          <p:nvPr/>
        </p:nvSpPr>
        <p:spPr>
          <a:xfrm>
            <a:off x="1212572" y="1101440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8558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4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5D42EEF7-708A-8A4C-AE2A-BAC264702D1F}"/>
              </a:ext>
            </a:extLst>
          </p:cNvPr>
          <p:cNvSpPr/>
          <p:nvPr/>
        </p:nvSpPr>
        <p:spPr>
          <a:xfrm>
            <a:off x="1151997" y="2300383"/>
            <a:ext cx="7920002" cy="129961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In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welchem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Rythmus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finden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die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Parlamentswahlen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in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Belgien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kern="0" dirty="0" err="1">
                <a:solidFill>
                  <a:srgbClr val="FFFFFF"/>
                </a:solidFill>
                <a:latin typeface="Calibri"/>
                <a:ea typeface=""/>
                <a:cs typeface=""/>
              </a:rPr>
              <a:t>s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tatt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? </a:t>
            </a:r>
            <a:endParaRPr lang="fr-BE" sz="24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"/>
              <a:cs typeface=""/>
            </a:endParaRP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96EA13B9-AE4F-5745-AED8-EBB2C2D6AA14}"/>
              </a:ext>
            </a:extLst>
          </p:cNvPr>
          <p:cNvSpPr txBox="1"/>
          <p:nvPr/>
        </p:nvSpPr>
        <p:spPr>
          <a:xfrm>
            <a:off x="4721038" y="791998"/>
            <a:ext cx="416412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0" cap="none" spc="0" baseline="0" dirty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2</a:t>
            </a:r>
            <a:r>
              <a:rPr lang="en-GB" sz="2400" b="0" i="0" u="none" strike="noStrike" kern="1200" cap="none" spc="0" baseline="0" dirty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  </a:t>
            </a: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Wingdings" pitchFamily="18"/>
                <a:ea typeface="Wingdings" pitchFamily="2"/>
                <a:cs typeface="Wingdings" pitchFamily="2"/>
              </a:rPr>
              <a:t> </a:t>
            </a:r>
            <a:r>
              <a:rPr lang="en-GB" sz="2400" b="0" i="0" u="none" strike="noStrike" kern="1200" cap="none" spc="0" baseline="0" dirty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€ 200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3ED8CFE5-DE07-2F4D-9D97-F9457A75FDE4}"/>
              </a:ext>
            </a:extLst>
          </p:cNvPr>
          <p:cNvSpPr/>
          <p:nvPr/>
        </p:nvSpPr>
        <p:spPr>
          <a:xfrm>
            <a:off x="1151997" y="4176000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Alle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kern="0" dirty="0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5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Jahre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F8A39886-5848-2747-8C7D-96031777EC4B}"/>
              </a:ext>
            </a:extLst>
          </p:cNvPr>
          <p:cNvSpPr/>
          <p:nvPr/>
        </p:nvSpPr>
        <p:spPr>
          <a:xfrm>
            <a:off x="5414967" y="5255998"/>
            <a:ext cx="365703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D- </a:t>
            </a:r>
            <a:r>
              <a:rPr lang="fr-FR" sz="2200" b="0" i="0" u="none" strike="noStrike" kern="0" cap="none" spc="0" baseline="0" dirty="0" err="1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Alle</a:t>
            </a:r>
            <a:r>
              <a:rPr lang="fr-FR" sz="2200" b="0" i="0" u="none" strike="noStrike" kern="0" cap="none" spc="0" baseline="0" dirty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2 </a:t>
            </a:r>
            <a:r>
              <a:rPr lang="fr-FR" sz="2200" b="0" i="0" u="none" strike="noStrike" kern="0" cap="none" spc="0" baseline="0" dirty="0" err="1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Jahre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2620497E-5ABA-424D-B1E8-CFC38D872A72}"/>
              </a:ext>
            </a:extLst>
          </p:cNvPr>
          <p:cNvSpPr/>
          <p:nvPr/>
        </p:nvSpPr>
        <p:spPr>
          <a:xfrm>
            <a:off x="5414967" y="4176000"/>
            <a:ext cx="365703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C- </a:t>
            </a:r>
            <a:r>
              <a:rPr lang="fr-FR" sz="2200" b="0" i="0" u="none" strike="noStrike" kern="1200" cap="none" spc="0" baseline="0" dirty="0" err="1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Alle</a:t>
            </a:r>
            <a:r>
              <a:rPr lang="fr-FR" sz="2200" b="0" i="0" u="none" strike="noStrike" kern="1200" cap="none" spc="0" baseline="0" dirty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dirty="0">
                <a:solidFill>
                  <a:srgbClr val="F2F2F2"/>
                </a:solidFill>
                <a:latin typeface="Arial" pitchFamily="18"/>
                <a:ea typeface="Lucida Sans Unicode" pitchFamily="2"/>
                <a:cs typeface="Mangal" pitchFamily="2"/>
              </a:rPr>
              <a:t>4</a:t>
            </a:r>
            <a:r>
              <a:rPr lang="fr-FR" sz="2200" b="0" i="0" u="none" strike="noStrike" kern="1200" cap="none" spc="0" baseline="0" dirty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1200" cap="none" spc="0" baseline="0" dirty="0" err="1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Jahre</a:t>
            </a:r>
            <a:endParaRPr lang="fr-FR" sz="2200" b="0" i="0" u="none" strike="noStrike" kern="1200" cap="none" spc="0" baseline="0" dirty="0">
              <a:solidFill>
                <a:srgbClr val="F2F2F2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C83F7385-3B4B-E04E-B0F1-4090EC843808}"/>
              </a:ext>
            </a:extLst>
          </p:cNvPr>
          <p:cNvSpPr/>
          <p:nvPr/>
        </p:nvSpPr>
        <p:spPr>
          <a:xfrm>
            <a:off x="1151997" y="5255998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Alle</a:t>
            </a: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3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Jahre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6279E78F-060B-3648-8F70-E26D7CA355FD}"/>
              </a:ext>
            </a:extLst>
          </p:cNvPr>
          <p:cNvSpPr/>
          <p:nvPr/>
        </p:nvSpPr>
        <p:spPr>
          <a:xfrm>
            <a:off x="1151997" y="4176000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</a:t>
            </a:r>
            <a:r>
              <a:rPr lang="fr-FR" sz="2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Alle</a:t>
            </a:r>
            <a:r>
              <a:rPr lang="fr-FR" sz="2200" b="1" i="0" u="none" strike="noStrike" kern="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5 </a:t>
            </a:r>
            <a:r>
              <a:rPr lang="fr-FR" sz="2200" b="1" i="0" u="none" strike="noStrike" kern="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Jahre</a:t>
            </a:r>
            <a:endParaRPr lang="fr-FR" sz="2200" b="1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9" name="1000_Win_-_Who_Wants_to_Be_a_Millionaire">
            <a:extLst>
              <a:ext uri="{FF2B5EF4-FFF2-40B4-BE49-F238E27FC236}">
                <a16:creationId xmlns:a16="http://schemas.microsoft.com/office/drawing/2014/main" id="{74C7F572-FE86-AA4C-8179-629365276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EEEBD284-3996-6347-A033-5C745D43CE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755AACB5-60A1-DF4A-AA6D-535C3C530A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0222" y="1311121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Image 13">
            <a:extLst>
              <a:ext uri="{FF2B5EF4-FFF2-40B4-BE49-F238E27FC236}">
                <a16:creationId xmlns:a16="http://schemas.microsoft.com/office/drawing/2014/main" id="{49A514C7-9004-034E-9EB0-B7C819EE57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0" t="10403" r="18503" b="11596"/>
          <a:stretch>
            <a:fillRect/>
          </a:stretch>
        </p:blipFill>
        <p:spPr>
          <a:xfrm>
            <a:off x="1195468" y="176991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2C7EB48E-334A-2B4A-90A7-B3EAC625C11F}"/>
              </a:ext>
            </a:extLst>
          </p:cNvPr>
          <p:cNvSpPr/>
          <p:nvPr/>
        </p:nvSpPr>
        <p:spPr>
          <a:xfrm>
            <a:off x="1234308" y="1015409"/>
            <a:ext cx="1966804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4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F9B7B013-C765-564E-8EAD-546FCD3D2541}"/>
              </a:ext>
            </a:extLst>
          </p:cNvPr>
          <p:cNvSpPr/>
          <p:nvPr/>
        </p:nvSpPr>
        <p:spPr>
          <a:xfrm>
            <a:off x="965158" y="2481608"/>
            <a:ext cx="7920002" cy="115199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Du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bist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in Juni 2001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geboren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und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bist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am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Wahltag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somit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keine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18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Jahre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alt.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Darfst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du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wählen</a:t>
            </a:r>
            <a:r>
              <a:rPr lang="fr-BE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? </a:t>
            </a:r>
            <a:endParaRPr lang="fr-BE" sz="24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"/>
              <a:cs typeface=""/>
            </a:endParaRP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D7605A0A-F799-034E-A203-8EED8A8464A5}"/>
              </a:ext>
            </a:extLst>
          </p:cNvPr>
          <p:cNvSpPr txBox="1"/>
          <p:nvPr/>
        </p:nvSpPr>
        <p:spPr>
          <a:xfrm>
            <a:off x="4721038" y="791998"/>
            <a:ext cx="416412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0" cap="none" spc="0" baseline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3</a:t>
            </a:r>
            <a:r>
              <a:rPr lang="en-GB" sz="2400" b="0" i="0" u="none" strike="noStrike" kern="1200" cap="none" spc="0" baseline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 </a:t>
            </a: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Wingdings" pitchFamily="18"/>
                <a:ea typeface="Wingdings" pitchFamily="2"/>
                <a:cs typeface="Wingdings" pitchFamily="2"/>
              </a:rPr>
              <a:t> </a:t>
            </a:r>
            <a:r>
              <a:rPr lang="en-GB" sz="2400" b="0" i="0" u="none" strike="noStrike" kern="1200" cap="none" spc="0" baseline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€ 400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D9F2FF2A-CBBB-3241-831A-1DE6D2051EE3}"/>
              </a:ext>
            </a:extLst>
          </p:cNvPr>
          <p:cNvSpPr/>
          <p:nvPr/>
        </p:nvSpPr>
        <p:spPr>
          <a:xfrm>
            <a:off x="1151997" y="4176000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</a:t>
            </a: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Ja, denn das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Geburtsjahr zählt</a:t>
            </a:r>
            <a:endParaRPr lang="fr-FR" sz="22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84558A8C-8306-EC4B-9376-F464744306FE}"/>
              </a:ext>
            </a:extLst>
          </p:cNvPr>
          <p:cNvSpPr/>
          <p:nvPr/>
        </p:nvSpPr>
        <p:spPr>
          <a:xfrm>
            <a:off x="5414967" y="5255998"/>
            <a:ext cx="365703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D-Nein</a:t>
            </a: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51399257-5AF1-5E4C-812E-4D7B798087DF}"/>
              </a:ext>
            </a:extLst>
          </p:cNvPr>
          <p:cNvSpPr/>
          <p:nvPr/>
        </p:nvSpPr>
        <p:spPr>
          <a:xfrm>
            <a:off x="5414967" y="4176000"/>
            <a:ext cx="365703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C- Ja, in</a:t>
            </a:r>
            <a:r>
              <a:rPr lang="fr-FR" sz="2200" b="0" i="0" u="none" strike="noStrike" kern="0" cap="none" spc="0" baseline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Begleitung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deiner Eltern</a:t>
            </a:r>
            <a:endParaRPr lang="fr-FR" sz="2200" b="0" i="0" u="none" strike="noStrike" kern="1200" cap="none" spc="0" baseline="0">
              <a:solidFill>
                <a:srgbClr val="F2F2F2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CAACCCFA-3D61-3E43-B0EE-B47226F9C4FA}"/>
              </a:ext>
            </a:extLst>
          </p:cNvPr>
          <p:cNvSpPr/>
          <p:nvPr/>
        </p:nvSpPr>
        <p:spPr>
          <a:xfrm>
            <a:off x="1151997" y="5255998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Ja, unter bestimmten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Bedingungen</a:t>
            </a: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AB1CAC65-2B26-054B-8E05-AE66A8846858}"/>
              </a:ext>
            </a:extLst>
          </p:cNvPr>
          <p:cNvSpPr/>
          <p:nvPr/>
        </p:nvSpPr>
        <p:spPr>
          <a:xfrm>
            <a:off x="5414967" y="5255998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</a:t>
            </a:r>
            <a:r>
              <a:rPr lang="fr-FR" sz="2200" b="1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- Nein</a:t>
            </a:r>
          </a:p>
        </p:txBody>
      </p:sp>
      <p:pic>
        <p:nvPicPr>
          <p:cNvPr id="9" name="4000_Lets_Play_-_Who_Wants_to_Be_a_Millionaire">
            <a:extLst>
              <a:ext uri="{FF2B5EF4-FFF2-40B4-BE49-F238E27FC236}">
                <a16:creationId xmlns:a16="http://schemas.microsoft.com/office/drawing/2014/main" id="{281E17CD-DFC8-A54B-8717-5DD855982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63800" y="50639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1000_Win_-_Who_Wants_to_Be_a_Millionaire">
            <a:extLst>
              <a:ext uri="{FF2B5EF4-FFF2-40B4-BE49-F238E27FC236}">
                <a16:creationId xmlns:a16="http://schemas.microsoft.com/office/drawing/2014/main" id="{BD30E7E9-C8D1-1046-8EB6-B6EEC19334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C97E3A3F-2C1A-244F-8E7D-7BB7BF84B8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85426" y="1311121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Image 12">
            <a:extLst>
              <a:ext uri="{FF2B5EF4-FFF2-40B4-BE49-F238E27FC236}">
                <a16:creationId xmlns:a16="http://schemas.microsoft.com/office/drawing/2014/main" id="{3E6DE80C-FB94-AD4A-94F7-7A63326A79F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31C19F2D-951F-3542-BE9F-817ED4A28470}"/>
              </a:ext>
            </a:extLst>
          </p:cNvPr>
          <p:cNvSpPr/>
          <p:nvPr/>
        </p:nvSpPr>
        <p:spPr>
          <a:xfrm>
            <a:off x="1212572" y="1101440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5393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4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8A56A805-18B9-0F42-99A9-BE0B9D2E089D}"/>
              </a:ext>
            </a:extLst>
          </p:cNvPr>
          <p:cNvSpPr/>
          <p:nvPr/>
        </p:nvSpPr>
        <p:spPr>
          <a:xfrm>
            <a:off x="1151997" y="2664003"/>
            <a:ext cx="7920002" cy="935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Was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benötigst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du,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um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am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dirty="0">
                <a:solidFill>
                  <a:srgbClr val="FFFFFF"/>
                </a:solidFill>
                <a:latin typeface="Calibri"/>
                <a:ea typeface=""/>
                <a:cs typeface=""/>
              </a:rPr>
              <a:t>26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. Mai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wählen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zu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gehen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? 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843429EA-8D4A-A349-BE5A-1FF999EDB02B}"/>
              </a:ext>
            </a:extLst>
          </p:cNvPr>
          <p:cNvSpPr txBox="1"/>
          <p:nvPr/>
        </p:nvSpPr>
        <p:spPr>
          <a:xfrm>
            <a:off x="4721038" y="791998"/>
            <a:ext cx="416412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0" cap="none" spc="0" baseline="0">
                <a:solidFill>
                  <a:srgbClr val="FFFFFF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4</a:t>
            </a: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  </a:t>
            </a: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Wingdings" pitchFamily="18"/>
                <a:ea typeface="Wingdings" pitchFamily="2"/>
                <a:cs typeface="Wingdings" pitchFamily="2"/>
              </a:rPr>
              <a:t> </a:t>
            </a: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€ </a:t>
            </a:r>
            <a:r>
              <a:rPr lang="en-GB" sz="2400" b="0" i="0" u="none" strike="noStrike" kern="0" cap="none" spc="0" baseline="0">
                <a:solidFill>
                  <a:srgbClr val="FFFFFF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10</a:t>
            </a:r>
            <a:r>
              <a:rPr lang="en-GB" sz="2400" b="0" i="0" u="none" strike="noStrike" kern="1200" cap="none" spc="0" baseline="0">
                <a:solidFill>
                  <a:srgbClr val="FFFFFF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9091F566-2763-524A-BFEB-637B4AF9A0A5}"/>
              </a:ext>
            </a:extLst>
          </p:cNvPr>
          <p:cNvSpPr/>
          <p:nvPr/>
        </p:nvSpPr>
        <p:spPr>
          <a:xfrm>
            <a:off x="1151997" y="4176000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Einen</a:t>
            </a: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roten</a:t>
            </a: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Stift</a:t>
            </a: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+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Deine</a:t>
            </a: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Wahlaufforderung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3EBCB771-57D2-924D-88A3-E6A90C11C116}"/>
              </a:ext>
            </a:extLst>
          </p:cNvPr>
          <p:cNvSpPr/>
          <p:nvPr/>
        </p:nvSpPr>
        <p:spPr>
          <a:xfrm>
            <a:off x="5414967" y="5255998"/>
            <a:ext cx="3657033" cy="137788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 fontScale="92500" lnSpcReduction="10000"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D- Deine Wahlaufforderung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+ die Wahlzettel, die du an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der Gemeinde anfragen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musst</a:t>
            </a: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0165AD00-BEFD-DD46-A550-1CDCAA1D7DB6}"/>
              </a:ext>
            </a:extLst>
          </p:cNvPr>
          <p:cNvSpPr/>
          <p:nvPr/>
        </p:nvSpPr>
        <p:spPr>
          <a:xfrm>
            <a:off x="5414967" y="4176000"/>
            <a:ext cx="365703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C- </a:t>
            </a:r>
            <a:r>
              <a:rPr lang="fr-FR" sz="2200" b="0" i="0" u="none" strike="noStrike" kern="0" cap="none" spc="0" baseline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Deinen Ausweis</a:t>
            </a:r>
            <a:endParaRPr lang="fr-FR" sz="2200" b="0" i="0" u="none" strike="noStrike" kern="1200" cap="none" spc="0" baseline="0">
              <a:solidFill>
                <a:srgbClr val="F2F2F2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37900BDC-E413-734C-8AFE-382C1D3F71A7}"/>
              </a:ext>
            </a:extLst>
          </p:cNvPr>
          <p:cNvSpPr/>
          <p:nvPr/>
        </p:nvSpPr>
        <p:spPr>
          <a:xfrm>
            <a:off x="1151997" y="5255997"/>
            <a:ext cx="3691460" cy="946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 fontScale="92500" lnSpcReduction="20000"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</a:b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Deinen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Ausweis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und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kern="0" dirty="0" err="1">
                <a:solidFill>
                  <a:srgbClr val="FFFFFF"/>
                </a:solidFill>
                <a:latin typeface="Arial" pitchFamily="18"/>
                <a:ea typeface="Lucida Sans Unicode" pitchFamily="2"/>
                <a:cs typeface="Mangal" pitchFamily="2"/>
              </a:rPr>
              <a:t>d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eine</a:t>
            </a:r>
            <a:r>
              <a:rPr lang="fr-FR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0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Wahlaufforderung</a:t>
            </a:r>
            <a:endParaRPr lang="fr-FR" sz="2200" b="0" i="0" u="none" strike="noStrike" kern="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AC0428CB-6930-8845-8C38-D9063F360ACF}"/>
              </a:ext>
            </a:extLst>
          </p:cNvPr>
          <p:cNvSpPr/>
          <p:nvPr/>
        </p:nvSpPr>
        <p:spPr>
          <a:xfrm>
            <a:off x="1151997" y="5297006"/>
            <a:ext cx="3691460" cy="90500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dirty="0">
                <a:latin typeface="Arial" pitchFamily="18"/>
                <a:ea typeface="Lucida Sans Unicode" pitchFamily="2"/>
                <a:cs typeface="Mangal" pitchFamily="2"/>
              </a:rPr>
              <a:t>B- </a:t>
            </a:r>
            <a:r>
              <a:rPr lang="fr-FR" sz="2000" b="1" kern="0" dirty="0" err="1">
                <a:latin typeface="Arial" pitchFamily="18"/>
                <a:ea typeface="Lucida Sans Unicode" pitchFamily="2"/>
                <a:cs typeface="Mangal" pitchFamily="2"/>
              </a:rPr>
              <a:t>Deinen</a:t>
            </a:r>
            <a:r>
              <a:rPr lang="fr-FR" sz="2000" b="1" kern="0" dirty="0">
                <a:latin typeface="Arial" pitchFamily="18"/>
                <a:ea typeface="Lucida Sans Unicode" pitchFamily="2"/>
                <a:cs typeface="Mangal" pitchFamily="2"/>
              </a:rPr>
              <a:t> Ausweis </a:t>
            </a:r>
            <a:r>
              <a:rPr lang="fr-FR" sz="2000" b="1" kern="0" dirty="0" err="1">
                <a:latin typeface="Arial" pitchFamily="18"/>
                <a:ea typeface="Lucida Sans Unicode" pitchFamily="2"/>
                <a:cs typeface="Mangal" pitchFamily="2"/>
              </a:rPr>
              <a:t>und</a:t>
            </a:r>
            <a:r>
              <a:rPr lang="fr-FR" sz="2000" b="1" kern="0" dirty="0">
                <a:latin typeface="Arial" pitchFamily="18"/>
                <a:ea typeface="Lucida Sans Unicode" pitchFamily="2"/>
                <a:cs typeface="Mangal" pitchFamily="2"/>
              </a:rPr>
              <a:t> 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kern="0" dirty="0" err="1">
                <a:latin typeface="Arial" pitchFamily="18"/>
                <a:ea typeface="Lucida Sans Unicode" pitchFamily="2"/>
                <a:cs typeface="Mangal" pitchFamily="2"/>
              </a:rPr>
              <a:t>deine</a:t>
            </a:r>
            <a:r>
              <a:rPr lang="fr-FR" sz="2000" b="1" kern="0" dirty="0"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000" b="1" kern="0" dirty="0" err="1">
                <a:latin typeface="Arial" pitchFamily="18"/>
                <a:ea typeface="Lucida Sans Unicode" pitchFamily="2"/>
                <a:cs typeface="Mangal" pitchFamily="2"/>
              </a:rPr>
              <a:t>Wahlaufforderung</a:t>
            </a:r>
            <a:endParaRPr lang="fr-FR" sz="2000" b="1" kern="0" dirty="0">
              <a:latin typeface="Arial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9" name="1000_Win_-_Who_Wants_to_Be_a_Millionaire">
            <a:extLst>
              <a:ext uri="{FF2B5EF4-FFF2-40B4-BE49-F238E27FC236}">
                <a16:creationId xmlns:a16="http://schemas.microsoft.com/office/drawing/2014/main" id="{BDE5B9DC-23BD-CC48-B7BC-5310FC14F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C4C0A1DC-9F6D-764A-96E4-510BD45402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1E8E9095-0195-674C-86E2-64C0D7F78B5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F6378183-1E2C-5C4B-9C76-4D496B86F80D}"/>
              </a:ext>
            </a:extLst>
          </p:cNvPr>
          <p:cNvSpPr/>
          <p:nvPr/>
        </p:nvSpPr>
        <p:spPr>
          <a:xfrm>
            <a:off x="1212572" y="1101440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0574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4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2B8D175A-FA0C-374A-A52B-6859B502300E}"/>
              </a:ext>
            </a:extLst>
          </p:cNvPr>
          <p:cNvSpPr/>
          <p:nvPr/>
        </p:nvSpPr>
        <p:spPr>
          <a:xfrm>
            <a:off x="954158" y="2448004"/>
            <a:ext cx="8216346" cy="115199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Wer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darf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in 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Belgien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sng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nicht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BE" sz="2400" b="1" i="0" u="none" strike="noStrike" kern="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</a:t>
            </a:r>
            <a:r>
              <a:rPr lang="fr-BE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ählen</a:t>
            </a:r>
            <a:r>
              <a:rPr lang="fr-BE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? 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7CC022C0-0598-4045-8FE7-E312772DF772}"/>
              </a:ext>
            </a:extLst>
          </p:cNvPr>
          <p:cNvSpPr txBox="1"/>
          <p:nvPr/>
        </p:nvSpPr>
        <p:spPr>
          <a:xfrm>
            <a:off x="4671130" y="914189"/>
            <a:ext cx="416412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5   </a:t>
            </a: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Wingdings" pitchFamily="18"/>
                <a:ea typeface="Wingdings" pitchFamily="2"/>
                <a:cs typeface="Wingdings" pitchFamily="2"/>
              </a:rPr>
              <a:t> </a:t>
            </a:r>
            <a:r>
              <a:rPr lang="en-GB" sz="2400" b="0" i="0" u="none" strike="noStrike" kern="0" cap="none" spc="0" baseline="0" dirty="0">
                <a:solidFill>
                  <a:srgbClr val="FFFFFF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€ </a:t>
            </a:r>
            <a:r>
              <a:rPr lang="en-GB" sz="2400" kern="0" dirty="0">
                <a:solidFill>
                  <a:srgbClr val="FFFFFF"/>
                </a:solidFill>
                <a:latin typeface="Arial Black" pitchFamily="34"/>
                <a:ea typeface="Lucida Sans Unicode" pitchFamily="2"/>
                <a:cs typeface="Mangal" pitchFamily="2"/>
              </a:rPr>
              <a:t>2</a:t>
            </a:r>
            <a:r>
              <a:rPr lang="en-GB" sz="2400" b="0" i="0" u="none" strike="noStrike" kern="0" cap="none" spc="0" baseline="0" dirty="0">
                <a:solidFill>
                  <a:srgbClr val="FFFFFF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</a:t>
            </a: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000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9465270A-B856-7D4E-84AB-0748244B1B4A}"/>
              </a:ext>
            </a:extLst>
          </p:cNvPr>
          <p:cNvSpPr/>
          <p:nvPr/>
        </p:nvSpPr>
        <p:spPr>
          <a:xfrm>
            <a:off x="1151997" y="4176000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</a:t>
            </a:r>
            <a:r>
              <a:rPr lang="fr-FR" sz="22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Ausländer</a:t>
            </a:r>
            <a:endParaRPr lang="fr-FR" sz="2200" b="0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505FF028-4369-F444-B97F-8D23EE2B6B94}"/>
              </a:ext>
            </a:extLst>
          </p:cNvPr>
          <p:cNvSpPr/>
          <p:nvPr/>
        </p:nvSpPr>
        <p:spPr>
          <a:xfrm>
            <a:off x="5414967" y="5255998"/>
            <a:ext cx="3941068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dirty="0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D- </a:t>
            </a:r>
            <a:r>
              <a:rPr lang="fr-FR" sz="2200" b="1" dirty="0" err="1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Kinder</a:t>
            </a:r>
            <a:r>
              <a:rPr lang="fr-FR" sz="2200" b="1" dirty="0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1" dirty="0" err="1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und</a:t>
            </a:r>
            <a:r>
              <a:rPr lang="fr-FR" sz="2200" b="1" dirty="0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1" dirty="0" err="1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Jugendliche</a:t>
            </a:r>
            <a:r>
              <a:rPr lang="fr-FR" sz="2200" b="1" dirty="0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 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dirty="0" err="1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unter</a:t>
            </a:r>
            <a:r>
              <a:rPr lang="fr-FR" sz="2200" b="1" dirty="0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 18. </a:t>
            </a:r>
            <a:r>
              <a:rPr lang="fr-FR" sz="2200" b="1" dirty="0" err="1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Jahre</a:t>
            </a:r>
            <a:r>
              <a:rPr lang="fr-FR" sz="2200" b="1" dirty="0">
                <a:solidFill>
                  <a:schemeClr val="bg1"/>
                </a:solidFill>
                <a:latin typeface="Arial" pitchFamily="18"/>
                <a:ea typeface="Lucida Sans Unicode" pitchFamily="2"/>
                <a:cs typeface="Mangal" pitchFamily="2"/>
              </a:rPr>
              <a:t> </a:t>
            </a: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B62148E9-F5E1-5E48-B665-91F5D5C6BE66}"/>
              </a:ext>
            </a:extLst>
          </p:cNvPr>
          <p:cNvSpPr/>
          <p:nvPr/>
        </p:nvSpPr>
        <p:spPr>
          <a:xfrm>
            <a:off x="5414967" y="4176000"/>
            <a:ext cx="3941068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C- Behinderte</a:t>
            </a: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32FB3965-898A-FA47-8F33-B70A393B05C3}"/>
              </a:ext>
            </a:extLst>
          </p:cNvPr>
          <p:cNvSpPr/>
          <p:nvPr/>
        </p:nvSpPr>
        <p:spPr>
          <a:xfrm>
            <a:off x="1151997" y="5255998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Frauen</a:t>
            </a: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82EDE62F-FE77-B44D-857C-6EC8D1E718EE}"/>
              </a:ext>
            </a:extLst>
          </p:cNvPr>
          <p:cNvSpPr/>
          <p:nvPr/>
        </p:nvSpPr>
        <p:spPr>
          <a:xfrm>
            <a:off x="5414967" y="5255998"/>
            <a:ext cx="3941068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D- </a:t>
            </a:r>
            <a:r>
              <a:rPr lang="fr-FR" sz="2200" b="1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Mangal" pitchFamily="2"/>
              </a:rPr>
              <a:t>Kinder</a:t>
            </a:r>
            <a:r>
              <a:rPr lang="fr-FR" sz="2200" b="1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1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Mangal" pitchFamily="2"/>
              </a:rPr>
              <a:t>und</a:t>
            </a:r>
            <a:r>
              <a:rPr lang="fr-FR" sz="2200" b="1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Mangal" pitchFamily="2"/>
              </a:rPr>
              <a:t> </a:t>
            </a:r>
            <a:r>
              <a:rPr lang="fr-FR" sz="2200" b="1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Mangal" pitchFamily="2"/>
              </a:rPr>
              <a:t>Jugendliche</a:t>
            </a:r>
            <a:r>
              <a:rPr lang="fr-FR" sz="2200" b="1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Mangal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Mangal" pitchFamily="2"/>
              </a:rPr>
              <a:t>unter</a:t>
            </a:r>
            <a:r>
              <a:rPr lang="fr-FR" sz="2200" b="1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Mangal" pitchFamily="2"/>
              </a:rPr>
              <a:t> 18. </a:t>
            </a:r>
            <a:r>
              <a:rPr lang="fr-FR" sz="2200" b="1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Mangal" pitchFamily="2"/>
              </a:rPr>
              <a:t>Jahre</a:t>
            </a:r>
            <a:r>
              <a:rPr lang="fr-FR" sz="2200" b="1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Mangal" pitchFamily="2"/>
              </a:rPr>
              <a:t> </a:t>
            </a:r>
            <a:endParaRPr lang="fr-FR" sz="2200" b="1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9" name="1000_Win_-_Who_Wants_to_Be_a_Millionaire">
            <a:extLst>
              <a:ext uri="{FF2B5EF4-FFF2-40B4-BE49-F238E27FC236}">
                <a16:creationId xmlns:a16="http://schemas.microsoft.com/office/drawing/2014/main" id="{3FE64D8E-49BD-3243-A800-ACCC05061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9DE9D7FF-25B3-0B44-9FE1-1674B46DD7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8531B9FD-DDA5-4441-961B-6E116A63EE1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ECD72050-4A2E-2342-9CBB-D674B0B4B236}"/>
              </a:ext>
            </a:extLst>
          </p:cNvPr>
          <p:cNvSpPr/>
          <p:nvPr/>
        </p:nvSpPr>
        <p:spPr>
          <a:xfrm>
            <a:off x="1245897" y="1141847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4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Ã©sultat de recherche d'images pour &quot;bulletin de vote&quot;">
            <a:extLst>
              <a:ext uri="{FF2B5EF4-FFF2-40B4-BE49-F238E27FC236}">
                <a16:creationId xmlns:a16="http://schemas.microsoft.com/office/drawing/2014/main" id="{F81B3A18-5604-9C4E-9611-1FBF1E8816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297"/>
          <a:stretch>
            <a:fillRect/>
          </a:stretch>
        </p:blipFill>
        <p:spPr>
          <a:xfrm>
            <a:off x="1663695" y="564587"/>
            <a:ext cx="6753228" cy="609618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3">
            <a:extLst>
              <a:ext uri="{FF2B5EF4-FFF2-40B4-BE49-F238E27FC236}">
                <a16:creationId xmlns:a16="http://schemas.microsoft.com/office/drawing/2014/main" id="{DFA8F616-AD48-FD42-BB50-1B19FF3645EE}"/>
              </a:ext>
            </a:extLst>
          </p:cNvPr>
          <p:cNvSpPr txBox="1"/>
          <p:nvPr/>
        </p:nvSpPr>
        <p:spPr>
          <a:xfrm>
            <a:off x="1766456" y="748143"/>
            <a:ext cx="789712" cy="5195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08978CBE-F5DD-944C-B280-24FE5789125D}"/>
              </a:ext>
            </a:extLst>
          </p:cNvPr>
          <p:cNvSpPr txBox="1"/>
          <p:nvPr/>
        </p:nvSpPr>
        <p:spPr>
          <a:xfrm>
            <a:off x="2111084" y="795363"/>
            <a:ext cx="789712" cy="5195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ZoneTexte 5">
            <a:extLst>
              <a:ext uri="{FF2B5EF4-FFF2-40B4-BE49-F238E27FC236}">
                <a16:creationId xmlns:a16="http://schemas.microsoft.com/office/drawing/2014/main" id="{694F8B39-F204-4540-8759-1F545FC67B95}"/>
              </a:ext>
            </a:extLst>
          </p:cNvPr>
          <p:cNvSpPr txBox="1"/>
          <p:nvPr/>
        </p:nvSpPr>
        <p:spPr>
          <a:xfrm>
            <a:off x="1766456" y="595749"/>
            <a:ext cx="147897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Kopfstimme</a:t>
            </a:r>
          </a:p>
        </p:txBody>
      </p:sp>
      <p:sp>
        <p:nvSpPr>
          <p:cNvPr id="6" name="ZoneTexte 6">
            <a:extLst>
              <a:ext uri="{FF2B5EF4-FFF2-40B4-BE49-F238E27FC236}">
                <a16:creationId xmlns:a16="http://schemas.microsoft.com/office/drawing/2014/main" id="{503D933C-D96C-F441-8DD4-0596AB5922C6}"/>
              </a:ext>
            </a:extLst>
          </p:cNvPr>
          <p:cNvSpPr txBox="1"/>
          <p:nvPr/>
        </p:nvSpPr>
        <p:spPr>
          <a:xfrm>
            <a:off x="1808015" y="4201466"/>
            <a:ext cx="164523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Vorzugstimme</a:t>
            </a:r>
          </a:p>
        </p:txBody>
      </p:sp>
      <p:sp>
        <p:nvSpPr>
          <p:cNvPr id="7" name="Ellipse 9">
            <a:extLst>
              <a:ext uri="{FF2B5EF4-FFF2-40B4-BE49-F238E27FC236}">
                <a16:creationId xmlns:a16="http://schemas.microsoft.com/office/drawing/2014/main" id="{10CC4718-C5C2-1D40-88FA-121E4F0C572C}"/>
              </a:ext>
            </a:extLst>
          </p:cNvPr>
          <p:cNvSpPr/>
          <p:nvPr/>
        </p:nvSpPr>
        <p:spPr>
          <a:xfrm>
            <a:off x="3839437" y="3529648"/>
            <a:ext cx="384459" cy="37742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gradFill>
            <a:gsLst>
              <a:gs pos="0">
                <a:srgbClr val="F18C55"/>
              </a:gs>
              <a:gs pos="100000">
                <a:srgbClr val="F67B28"/>
              </a:gs>
            </a:gsLst>
            <a:lin ang="5400000"/>
          </a:gra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rmAutofit fontScale="77500" lnSpcReduction="20000"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Flèche : droite 10">
            <a:extLst>
              <a:ext uri="{FF2B5EF4-FFF2-40B4-BE49-F238E27FC236}">
                <a16:creationId xmlns:a16="http://schemas.microsoft.com/office/drawing/2014/main" id="{B378B56B-AA6A-6144-811A-C1C62F9A88A8}"/>
              </a:ext>
            </a:extLst>
          </p:cNvPr>
          <p:cNvSpPr/>
          <p:nvPr/>
        </p:nvSpPr>
        <p:spPr>
          <a:xfrm rot="19359912">
            <a:off x="3183118" y="3947894"/>
            <a:ext cx="937936" cy="111410"/>
          </a:xfrm>
          <a:custGeom>
            <a:avLst>
              <a:gd name="f0" fmla="val 2031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+- 21600 0 f21"/>
              <a:gd name="f30" fmla="*/ f22 f13 1"/>
              <a:gd name="f31" fmla="*/ f21 f12 1"/>
              <a:gd name="f32" fmla="+- f25 0 f3"/>
              <a:gd name="f33" fmla="+- f26 0 f3"/>
              <a:gd name="f34" fmla="*/ 0 f27 1"/>
              <a:gd name="f35" fmla="*/ 21600 f27 1"/>
              <a:gd name="f36" fmla="*/ f29 f22 1"/>
              <a:gd name="f37" fmla="*/ f28 f13 1"/>
              <a:gd name="f38" fmla="*/ f36 1 10800"/>
              <a:gd name="f39" fmla="*/ f34 1 f27"/>
              <a:gd name="f40" fmla="*/ f35 1 f27"/>
              <a:gd name="f41" fmla="+- f21 f38 0"/>
              <a:gd name="f42" fmla="*/ f39 f12 1"/>
              <a:gd name="f43" fmla="*/ f39 f13 1"/>
              <a:gd name="f44" fmla="*/ f40 f13 1"/>
              <a:gd name="f45" fmla="*/ f41 f12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2" t="f30" r="f45" b="f37"/>
            <a:pathLst>
              <a:path w="21600" h="21600">
                <a:moveTo>
                  <a:pt x="f7" y="f22"/>
                </a:moveTo>
                <a:lnTo>
                  <a:pt x="f21" y="f22"/>
                </a:lnTo>
                <a:lnTo>
                  <a:pt x="f21" y="f7"/>
                </a:lnTo>
                <a:lnTo>
                  <a:pt x="f8" y="f9"/>
                </a:lnTo>
                <a:lnTo>
                  <a:pt x="f21" y="f8"/>
                </a:lnTo>
                <a:lnTo>
                  <a:pt x="f21" y="f28"/>
                </a:lnTo>
                <a:lnTo>
                  <a:pt x="f7" y="f28"/>
                </a:lnTo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rmAutofit fontScale="25000" lnSpcReduction="20000"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Flèche : droite 11">
            <a:extLst>
              <a:ext uri="{FF2B5EF4-FFF2-40B4-BE49-F238E27FC236}">
                <a16:creationId xmlns:a16="http://schemas.microsoft.com/office/drawing/2014/main" id="{FD937A9E-6B10-F342-BB3C-070D59DB96DF}"/>
              </a:ext>
            </a:extLst>
          </p:cNvPr>
          <p:cNvSpPr/>
          <p:nvPr/>
        </p:nvSpPr>
        <p:spPr>
          <a:xfrm rot="1634236">
            <a:off x="2351846" y="1124924"/>
            <a:ext cx="753273" cy="79534"/>
          </a:xfrm>
          <a:custGeom>
            <a:avLst>
              <a:gd name="f0" fmla="val 2046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+- 21600 0 f21"/>
              <a:gd name="f30" fmla="*/ f22 f13 1"/>
              <a:gd name="f31" fmla="*/ f21 f12 1"/>
              <a:gd name="f32" fmla="+- f25 0 f3"/>
              <a:gd name="f33" fmla="+- f26 0 f3"/>
              <a:gd name="f34" fmla="*/ 0 f27 1"/>
              <a:gd name="f35" fmla="*/ 21600 f27 1"/>
              <a:gd name="f36" fmla="*/ f29 f22 1"/>
              <a:gd name="f37" fmla="*/ f28 f13 1"/>
              <a:gd name="f38" fmla="*/ f36 1 10800"/>
              <a:gd name="f39" fmla="*/ f34 1 f27"/>
              <a:gd name="f40" fmla="*/ f35 1 f27"/>
              <a:gd name="f41" fmla="+- f21 f38 0"/>
              <a:gd name="f42" fmla="*/ f39 f12 1"/>
              <a:gd name="f43" fmla="*/ f39 f13 1"/>
              <a:gd name="f44" fmla="*/ f40 f13 1"/>
              <a:gd name="f45" fmla="*/ f41 f12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2" t="f30" r="f45" b="f37"/>
            <a:pathLst>
              <a:path w="21600" h="21600">
                <a:moveTo>
                  <a:pt x="f7" y="f22"/>
                </a:moveTo>
                <a:lnTo>
                  <a:pt x="f21" y="f22"/>
                </a:lnTo>
                <a:lnTo>
                  <a:pt x="f21" y="f7"/>
                </a:lnTo>
                <a:lnTo>
                  <a:pt x="f8" y="f9"/>
                </a:lnTo>
                <a:lnTo>
                  <a:pt x="f21" y="f8"/>
                </a:lnTo>
                <a:lnTo>
                  <a:pt x="f21" y="f28"/>
                </a:lnTo>
                <a:lnTo>
                  <a:pt x="f7" y="f28"/>
                </a:lnTo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rmAutofit fontScale="25000" lnSpcReduction="20000"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842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>
            <a:extLst>
              <a:ext uri="{FF2B5EF4-FFF2-40B4-BE49-F238E27FC236}">
                <a16:creationId xmlns:a16="http://schemas.microsoft.com/office/drawing/2014/main" id="{2FC99AFA-7A80-144E-A07F-089433D32B9A}"/>
              </a:ext>
            </a:extLst>
          </p:cNvPr>
          <p:cNvSpPr/>
          <p:nvPr/>
        </p:nvSpPr>
        <p:spPr>
          <a:xfrm>
            <a:off x="1151997" y="2664003"/>
            <a:ext cx="7920002" cy="935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1" compatLnSpc="0">
            <a:normAutofit lnSpcReduction="10000"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 Unter diesen vier Wahlmöglichkeiten,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welche ist </a:t>
            </a:r>
            <a:r>
              <a:rPr lang="fr-BE" sz="2400" b="1" i="0" u="sng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nicht</a:t>
            </a:r>
            <a:r>
              <a:rPr lang="fr-BE" sz="24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"/>
                <a:cs typeface=""/>
              </a:rPr>
              <a:t> gültig ? 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7E0F7FC2-CA08-6E4D-9775-76812A2EF5CA}"/>
              </a:ext>
            </a:extLst>
          </p:cNvPr>
          <p:cNvSpPr txBox="1"/>
          <p:nvPr/>
        </p:nvSpPr>
        <p:spPr>
          <a:xfrm>
            <a:off x="4721038" y="791998"/>
            <a:ext cx="416412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1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13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solidFill>
                  <a:srgbClr val="FF950E"/>
                </a:solidFill>
                <a:latin typeface="Arial Black" pitchFamily="34"/>
                <a:ea typeface="Lucida Sans Unicode" pitchFamily="2"/>
                <a:cs typeface="Mangal" pitchFamily="2"/>
              </a:rPr>
              <a:t>6</a:t>
            </a:r>
            <a:r>
              <a:rPr lang="en-GB" sz="2400" b="0" i="0" u="none" strike="noStrike" kern="1200" cap="none" spc="0" baseline="0" dirty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  </a:t>
            </a: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Wingdings" pitchFamily="18"/>
                <a:ea typeface="Wingdings" pitchFamily="2"/>
                <a:cs typeface="Wingdings" pitchFamily="2"/>
              </a:rPr>
              <a:t> </a:t>
            </a:r>
            <a:r>
              <a:rPr lang="en-GB" sz="2400" b="0" i="0" u="none" strike="noStrike" kern="1200" cap="none" spc="0" baseline="0" dirty="0">
                <a:solidFill>
                  <a:srgbClr val="FF950E"/>
                </a:solidFill>
                <a:uFillTx/>
                <a:latin typeface="Arial Black" pitchFamily="34"/>
                <a:ea typeface="Lucida Sans Unicode" pitchFamily="2"/>
                <a:cs typeface="Mangal" pitchFamily="2"/>
              </a:rPr>
              <a:t> € 4000</a:t>
            </a:r>
          </a:p>
        </p:txBody>
      </p:sp>
      <p:sp>
        <p:nvSpPr>
          <p:cNvPr id="4" name="Forme libre 4">
            <a:extLst>
              <a:ext uri="{FF2B5EF4-FFF2-40B4-BE49-F238E27FC236}">
                <a16:creationId xmlns:a16="http://schemas.microsoft.com/office/drawing/2014/main" id="{404BF4D3-9244-374A-8C24-ADD2EF4EB4E5}"/>
              </a:ext>
            </a:extLst>
          </p:cNvPr>
          <p:cNvSpPr/>
          <p:nvPr/>
        </p:nvSpPr>
        <p:spPr>
          <a:xfrm>
            <a:off x="1151997" y="4176000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</a:t>
            </a: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Zwei Kopfstimmen</a:t>
            </a:r>
            <a:endParaRPr lang="fr-FR" sz="2200" b="1" i="0" u="none" strike="noStrike" kern="0" cap="none" spc="0" baseline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Forme libre 5">
            <a:extLst>
              <a:ext uri="{FF2B5EF4-FFF2-40B4-BE49-F238E27FC236}">
                <a16:creationId xmlns:a16="http://schemas.microsoft.com/office/drawing/2014/main" id="{88AEC417-1165-EA4B-925F-F69C75FFC942}"/>
              </a:ext>
            </a:extLst>
          </p:cNvPr>
          <p:cNvSpPr/>
          <p:nvPr/>
        </p:nvSpPr>
        <p:spPr>
          <a:xfrm>
            <a:off x="5414967" y="5255998"/>
            <a:ext cx="365703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D- Eine Vorzugsstimme für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alle Kandidaten</a:t>
            </a:r>
            <a:r>
              <a:rPr lang="fr-FR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.innen</a:t>
            </a:r>
            <a:endParaRPr lang="fr-FR" sz="2200" b="0" i="0" u="none" strike="noStrike" kern="1200" cap="none" spc="0" baseline="0">
              <a:solidFill>
                <a:srgbClr val="FFFFFF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6" name="Forme libre 6">
            <a:extLst>
              <a:ext uri="{FF2B5EF4-FFF2-40B4-BE49-F238E27FC236}">
                <a16:creationId xmlns:a16="http://schemas.microsoft.com/office/drawing/2014/main" id="{BAFA448A-0AF0-3F44-AC6D-BA290543F550}"/>
              </a:ext>
            </a:extLst>
          </p:cNvPr>
          <p:cNvSpPr/>
          <p:nvPr/>
        </p:nvSpPr>
        <p:spPr>
          <a:xfrm>
            <a:off x="5414967" y="4176000"/>
            <a:ext cx="3657033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C- Eine Kopfstimme und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0" cap="none" spc="0" baseline="0">
                <a:solidFill>
                  <a:srgbClr val="F2F2F2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eine Vorzugsstimme </a:t>
            </a:r>
            <a:endParaRPr lang="fr-FR" sz="2200" b="0" i="0" u="none" strike="noStrike" kern="1200" cap="none" spc="0" baseline="0">
              <a:solidFill>
                <a:srgbClr val="F2F2F2"/>
              </a:solidFill>
              <a:uFillTx/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7" name="Forme libre 7">
            <a:extLst>
              <a:ext uri="{FF2B5EF4-FFF2-40B4-BE49-F238E27FC236}">
                <a16:creationId xmlns:a16="http://schemas.microsoft.com/office/drawing/2014/main" id="{71C14607-9040-0448-BED0-5807541D54A0}"/>
              </a:ext>
            </a:extLst>
          </p:cNvPr>
          <p:cNvSpPr/>
          <p:nvPr/>
        </p:nvSpPr>
        <p:spPr>
          <a:xfrm>
            <a:off x="1151997" y="5255998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0000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0" i="0" u="none" strike="noStrike" kern="1200" cap="none" spc="0" baseline="0">
                <a:solidFill>
                  <a:srgbClr val="FFFFFF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B- Eine Kopfstimme</a:t>
            </a:r>
          </a:p>
        </p:txBody>
      </p:sp>
      <p:sp>
        <p:nvSpPr>
          <p:cNvPr id="8" name="Forme libre 8">
            <a:extLst>
              <a:ext uri="{FF2B5EF4-FFF2-40B4-BE49-F238E27FC236}">
                <a16:creationId xmlns:a16="http://schemas.microsoft.com/office/drawing/2014/main" id="{BF14DEAD-1A83-E843-BA64-7E79DD724F56}"/>
              </a:ext>
            </a:extLst>
          </p:cNvPr>
          <p:cNvSpPr/>
          <p:nvPr/>
        </p:nvSpPr>
        <p:spPr>
          <a:xfrm>
            <a:off x="1151997" y="4176000"/>
            <a:ext cx="3691460" cy="86399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950E"/>
          </a:solidFill>
          <a:ln w="35999" cap="flat">
            <a:solidFill>
              <a:srgbClr val="FFFFFF"/>
            </a:solidFill>
            <a:prstDash val="solid"/>
            <a:miter/>
          </a:ln>
        </p:spPr>
        <p:txBody>
          <a:bodyPr vert="horz" wrap="none" lIns="107999" tIns="63002" rIns="107999" bIns="63002" anchor="ctr" anchorCtr="0" compatLnSpc="0">
            <a:norm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200" b="1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Mangal" pitchFamily="2"/>
              </a:rPr>
              <a:t>A- Zwei Kopfstimmen</a:t>
            </a:r>
          </a:p>
        </p:txBody>
      </p:sp>
      <p:pic>
        <p:nvPicPr>
          <p:cNvPr id="9" name="1000_Win_-_Who_Wants_to_Be_a_Millionaire">
            <a:extLst>
              <a:ext uri="{FF2B5EF4-FFF2-40B4-BE49-F238E27FC236}">
                <a16:creationId xmlns:a16="http://schemas.microsoft.com/office/drawing/2014/main" id="{8D6998FB-C0EA-FE4B-B85F-263EC5A06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629" y="2448004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Who_wants_to_be_a_millionaire_all_songs__Touut_les_sons_de_Qui_veut_gagner_des_millions_part_2_2">
            <a:extLst>
              <a:ext uri="{FF2B5EF4-FFF2-40B4-BE49-F238E27FC236}">
                <a16:creationId xmlns:a16="http://schemas.microsoft.com/office/drawing/2014/main" id="{6D2C59B3-67B6-D247-B58C-F2481ABC7B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9205" y="304586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2765986F-55CA-884D-B1DB-8448C59B62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060" t="10403" r="18503" b="11596"/>
          <a:stretch>
            <a:fillRect/>
          </a:stretch>
        </p:blipFill>
        <p:spPr>
          <a:xfrm>
            <a:off x="1151997" y="303425"/>
            <a:ext cx="2005644" cy="2015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5BA8B914-A1F9-184E-92B0-33EFDDF365F0}"/>
              </a:ext>
            </a:extLst>
          </p:cNvPr>
          <p:cNvSpPr/>
          <p:nvPr/>
        </p:nvSpPr>
        <p:spPr>
          <a:xfrm>
            <a:off x="1212572" y="1114692"/>
            <a:ext cx="1817845" cy="338556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Minister</a:t>
            </a:r>
            <a:r>
              <a:rPr lang="fr-BE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12228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4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1149</Words>
  <Application>Microsoft Macintosh PowerPoint</Application>
  <PresentationFormat>Personnalisé</PresentationFormat>
  <Paragraphs>309</Paragraphs>
  <Slides>24</Slides>
  <Notes>23</Notes>
  <HiddenSlides>0</HiddenSlides>
  <MMClips>47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Calibri</vt:lpstr>
      <vt:lpstr>Lucida Sans Unicode</vt:lpstr>
      <vt:lpstr>Mangal</vt:lpstr>
      <vt:lpstr>Tahoma</vt:lpstr>
      <vt:lpstr>Times New Roman</vt:lpstr>
      <vt:lpstr>Wingdings</vt:lpstr>
      <vt:lpstr>Standard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Francois Letocart</dc:creator>
  <cp:lastModifiedBy>Microsoft Office User</cp:lastModifiedBy>
  <cp:revision>63</cp:revision>
  <dcterms:created xsi:type="dcterms:W3CDTF">2014-06-20T15:54:05Z</dcterms:created>
  <dcterms:modified xsi:type="dcterms:W3CDTF">2020-01-24T10:53:00Z</dcterms:modified>
</cp:coreProperties>
</file>